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4" r:id="rId2"/>
    <p:sldMasterId id="2147483688" r:id="rId3"/>
  </p:sldMasterIdLst>
  <p:notesMasterIdLst>
    <p:notesMasterId r:id="rId22"/>
  </p:notesMasterIdLst>
  <p:sldIdLst>
    <p:sldId id="318" r:id="rId4"/>
    <p:sldId id="460" r:id="rId5"/>
    <p:sldId id="461" r:id="rId6"/>
    <p:sldId id="463" r:id="rId7"/>
    <p:sldId id="462" r:id="rId8"/>
    <p:sldId id="454" r:id="rId9"/>
    <p:sldId id="451" r:id="rId10"/>
    <p:sldId id="456" r:id="rId11"/>
    <p:sldId id="450" r:id="rId12"/>
    <p:sldId id="464" r:id="rId13"/>
    <p:sldId id="465" r:id="rId14"/>
    <p:sldId id="466" r:id="rId15"/>
    <p:sldId id="468" r:id="rId16"/>
    <p:sldId id="469" r:id="rId17"/>
    <p:sldId id="470" r:id="rId18"/>
    <p:sldId id="472" r:id="rId19"/>
    <p:sldId id="471" r:id="rId20"/>
    <p:sldId id="320" r:id="rId21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53D"/>
    <a:srgbClr val="FF9900"/>
    <a:srgbClr val="0070C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1" autoAdjust="0"/>
    <p:restoredTop sz="94532" autoAdjust="0"/>
  </p:normalViewPr>
  <p:slideViewPr>
    <p:cSldViewPr>
      <p:cViewPr>
        <p:scale>
          <a:sx n="68" d="100"/>
          <a:sy n="68" d="100"/>
        </p:scale>
        <p:origin x="-147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9BA723-343E-46F6-BB2B-E5D2ACECDC13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</dgm:pt>
    <dgm:pt modelId="{0D13B95C-9002-4A49-97D9-E395C5012A7D}">
      <dgm:prSet phldrT="[Texto]" custT="1"/>
      <dgm:spPr>
        <a:solidFill>
          <a:srgbClr val="00B0F0"/>
        </a:solidFill>
      </dgm:spPr>
      <dgm:t>
        <a:bodyPr/>
        <a:lstStyle/>
        <a:p>
          <a:r>
            <a:rPr lang="es-ES" sz="1400" b="1" smtClean="0"/>
            <a:t>Planificación del Proceso de Consulta</a:t>
          </a:r>
          <a:endParaRPr lang="es-ES" sz="1400" b="1" dirty="0"/>
        </a:p>
      </dgm:t>
    </dgm:pt>
    <dgm:pt modelId="{A2994EA0-9A59-45CE-B642-C658559A5F25}" type="parTrans" cxnId="{2DBDDBF1-2CCF-4005-8AE4-BDDB6A78CB30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23713918-3A05-4A6A-B24A-979402D2ED87}" type="sibTrans" cxnId="{2DBDDBF1-2CCF-4005-8AE4-BDDB6A78CB30}">
      <dgm:prSet custT="1"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08613565-7782-41CB-8C5B-E1E529D63724}">
      <dgm:prSet phldrT="[Texto]" custT="1"/>
      <dgm:spPr>
        <a:solidFill>
          <a:srgbClr val="FFC000"/>
        </a:solidFill>
      </dgm:spPr>
      <dgm:t>
        <a:bodyPr/>
        <a:lstStyle/>
        <a:p>
          <a:r>
            <a:rPr lang="es-ES" sz="1400" b="1" dirty="0" smtClean="0"/>
            <a:t>Deliberación Interna del Pueblo Mapuche</a:t>
          </a:r>
          <a:endParaRPr lang="es-ES" sz="1400" b="1" dirty="0"/>
        </a:p>
      </dgm:t>
    </dgm:pt>
    <dgm:pt modelId="{D1730A1B-B404-4395-9B3C-C6B2201F56ED}" type="parTrans" cxnId="{08616C59-4F71-4A70-A8B6-D64E7085A703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B8173220-39F3-47FC-90D8-9D1C6455D3A8}" type="sibTrans" cxnId="{08616C59-4F71-4A70-A8B6-D64E7085A703}">
      <dgm:prSet custT="1"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5BB096C1-8CC4-4873-B7DA-B1808F677A14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ES" sz="1400" b="1" dirty="0" smtClean="0"/>
            <a:t>Etapa de Diálogo</a:t>
          </a:r>
          <a:endParaRPr lang="es-ES" sz="1400" b="1" dirty="0"/>
        </a:p>
      </dgm:t>
    </dgm:pt>
    <dgm:pt modelId="{F68760E1-B570-4D4D-AFA0-0FE239EEC302}" type="parTrans" cxnId="{58C9CBBC-7B68-451A-A852-9FE1D2016710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91FCD4F4-4E86-4DCC-A7FD-BA4915122220}" type="sibTrans" cxnId="{58C9CBBC-7B68-451A-A852-9FE1D2016710}">
      <dgm:prSet custT="1"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B8338D98-B7AA-4DC7-BC55-CC5FEB0A6FFF}">
      <dgm:prSet phldrT="[Texto]" custT="1"/>
      <dgm:spPr>
        <a:solidFill>
          <a:srgbClr val="C00000"/>
        </a:solidFill>
      </dgm:spPr>
      <dgm:t>
        <a:bodyPr/>
        <a:lstStyle/>
        <a:p>
          <a:r>
            <a:rPr lang="es-ES" sz="1400" b="1" dirty="0" smtClean="0"/>
            <a:t>Devolución de los Resultados</a:t>
          </a:r>
          <a:endParaRPr lang="es-ES" sz="1400" b="1" dirty="0"/>
        </a:p>
      </dgm:t>
    </dgm:pt>
    <dgm:pt modelId="{C9CA0292-3AC7-43A5-A886-4D5CEEA25618}" type="parTrans" cxnId="{D0D99D3A-1564-4412-B83C-E3753EFD2554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41B80F12-785E-4498-9AC3-7973CC75EA6A}" type="sibTrans" cxnId="{D0D99D3A-1564-4412-B83C-E3753EFD2554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207B84A4-6A34-4F16-B4D2-5572A7FCE460}">
      <dgm:prSet phldrT="[Texto]" custT="1"/>
      <dgm:spPr>
        <a:solidFill>
          <a:srgbClr val="0070C0"/>
        </a:solidFill>
      </dgm:spPr>
      <dgm:t>
        <a:bodyPr/>
        <a:lstStyle/>
        <a:p>
          <a:r>
            <a:rPr lang="es-ES" sz="1400" b="1" dirty="0" smtClean="0"/>
            <a:t>Inicio del Proceso de Consulta</a:t>
          </a:r>
          <a:endParaRPr lang="es-ES" sz="1400" b="1" dirty="0"/>
        </a:p>
      </dgm:t>
    </dgm:pt>
    <dgm:pt modelId="{2E22A2BA-A0FB-4CD0-94F5-01497702DC52}" type="parTrans" cxnId="{65AF7CE5-8A8B-4359-B688-9AA063A77497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8408FB66-3397-4D1C-B221-774F168BF0B2}" type="sibTrans" cxnId="{65AF7CE5-8A8B-4359-B688-9AA063A77497}">
      <dgm:prSet custT="1"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82F01B77-4AB9-4638-9223-6A1A2224FF32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ES" sz="1400" b="1" smtClean="0"/>
            <a:t>Difusión y entrega de información</a:t>
          </a:r>
          <a:endParaRPr lang="es-ES" sz="1400" b="1" dirty="0"/>
        </a:p>
      </dgm:t>
    </dgm:pt>
    <dgm:pt modelId="{54302D09-7C5D-4140-B273-B07CE7846B2A}" type="parTrans" cxnId="{31294993-3190-476B-88C8-BD0F8C564DE6}">
      <dgm:prSet/>
      <dgm:spPr/>
      <dgm:t>
        <a:bodyPr/>
        <a:lstStyle/>
        <a:p>
          <a:endParaRPr lang="es-ES">
            <a:solidFill>
              <a:srgbClr val="FF9900"/>
            </a:solidFill>
          </a:endParaRPr>
        </a:p>
      </dgm:t>
    </dgm:pt>
    <dgm:pt modelId="{E083BE03-4937-4B58-936A-ED6F224045B6}" type="sibTrans" cxnId="{31294993-3190-476B-88C8-BD0F8C564DE6}">
      <dgm:prSet/>
      <dgm:spPr/>
      <dgm:t>
        <a:bodyPr/>
        <a:lstStyle/>
        <a:p>
          <a:endParaRPr lang="es-ES">
            <a:solidFill>
              <a:srgbClr val="FF9900"/>
            </a:solidFill>
          </a:endParaRPr>
        </a:p>
      </dgm:t>
    </dgm:pt>
    <dgm:pt modelId="{E5CFE760-03DC-4C25-A90C-90A779607F18}" type="pres">
      <dgm:prSet presAssocID="{8A9BA723-343E-46F6-BB2B-E5D2ACECDC13}" presName="CompostProcess" presStyleCnt="0">
        <dgm:presLayoutVars>
          <dgm:dir/>
          <dgm:resizeHandles val="exact"/>
        </dgm:presLayoutVars>
      </dgm:prSet>
      <dgm:spPr/>
    </dgm:pt>
    <dgm:pt modelId="{F4D4CC87-377B-4A5C-95BF-88E5C16E28CD}" type="pres">
      <dgm:prSet presAssocID="{8A9BA723-343E-46F6-BB2B-E5D2ACECDC13}" presName="arrow" presStyleLbl="bgShp" presStyleIdx="0" presStyleCnt="1"/>
      <dgm:spPr/>
    </dgm:pt>
    <dgm:pt modelId="{EDED3BE7-AA17-4097-9324-BF9BAD1DB9AA}" type="pres">
      <dgm:prSet presAssocID="{8A9BA723-343E-46F6-BB2B-E5D2ACECDC13}" presName="linearProcess" presStyleCnt="0"/>
      <dgm:spPr/>
    </dgm:pt>
    <dgm:pt modelId="{1BE8AA86-1150-403F-84E8-98DA546A411B}" type="pres">
      <dgm:prSet presAssocID="{207B84A4-6A34-4F16-B4D2-5572A7FCE460}" presName="textNode" presStyleLbl="node1" presStyleIdx="0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B99C4B-7DC7-4E00-8227-1C520DBCC1EE}" type="pres">
      <dgm:prSet presAssocID="{8408FB66-3397-4D1C-B221-774F168BF0B2}" presName="sibTrans" presStyleCnt="0"/>
      <dgm:spPr/>
    </dgm:pt>
    <dgm:pt modelId="{3EC07B46-5932-49C0-91D9-156FADB7628E}" type="pres">
      <dgm:prSet presAssocID="{0D13B95C-9002-4A49-97D9-E395C5012A7D}" presName="textNode" presStyleLbl="node1" presStyleIdx="1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18CEC5-046C-484A-B65D-4EF6CB2181AB}" type="pres">
      <dgm:prSet presAssocID="{23713918-3A05-4A6A-B24A-979402D2ED87}" presName="sibTrans" presStyleCnt="0"/>
      <dgm:spPr/>
    </dgm:pt>
    <dgm:pt modelId="{622E75FA-50AB-4AED-B86D-67E8C702BE86}" type="pres">
      <dgm:prSet presAssocID="{82F01B77-4AB9-4638-9223-6A1A2224FF32}" presName="textNode" presStyleLbl="node1" presStyleIdx="2" presStyleCnt="6" custScaleY="1256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53B506-EC0C-46FB-8529-C692942203A5}" type="pres">
      <dgm:prSet presAssocID="{E083BE03-4937-4B58-936A-ED6F224045B6}" presName="sibTrans" presStyleCnt="0"/>
      <dgm:spPr/>
    </dgm:pt>
    <dgm:pt modelId="{10144862-7736-4B52-9BD6-325D896676DB}" type="pres">
      <dgm:prSet presAssocID="{08613565-7782-41CB-8C5B-E1E529D63724}" presName="textNode" presStyleLbl="node1" presStyleIdx="3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FFFA9F5-91A7-40FA-8867-871DDF3A4B06}" type="pres">
      <dgm:prSet presAssocID="{B8173220-39F3-47FC-90D8-9D1C6455D3A8}" presName="sibTrans" presStyleCnt="0"/>
      <dgm:spPr/>
    </dgm:pt>
    <dgm:pt modelId="{8F93481E-4CCB-4BCB-8590-AD2AC751AD62}" type="pres">
      <dgm:prSet presAssocID="{5BB096C1-8CC4-4873-B7DA-B1808F677A14}" presName="textNode" presStyleLbl="node1" presStyleIdx="4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18804F8-CC98-4E09-9A49-9DD65A35E10D}" type="pres">
      <dgm:prSet presAssocID="{91FCD4F4-4E86-4DCC-A7FD-BA4915122220}" presName="sibTrans" presStyleCnt="0"/>
      <dgm:spPr/>
    </dgm:pt>
    <dgm:pt modelId="{98F46F65-4BD8-426C-91BA-43FE8F6775A8}" type="pres">
      <dgm:prSet presAssocID="{B8338D98-B7AA-4DC7-BC55-CC5FEB0A6FFF}" presName="textNode" presStyleLbl="node1" presStyleIdx="5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1EC921D-92C5-43A6-B9E3-D266B7E023E7}" type="presOf" srcId="{82F01B77-4AB9-4638-9223-6A1A2224FF32}" destId="{622E75FA-50AB-4AED-B86D-67E8C702BE86}" srcOrd="0" destOrd="0" presId="urn:microsoft.com/office/officeart/2005/8/layout/hProcess9"/>
    <dgm:cxn modelId="{65AF7CE5-8A8B-4359-B688-9AA063A77497}" srcId="{8A9BA723-343E-46F6-BB2B-E5D2ACECDC13}" destId="{207B84A4-6A34-4F16-B4D2-5572A7FCE460}" srcOrd="0" destOrd="0" parTransId="{2E22A2BA-A0FB-4CD0-94F5-01497702DC52}" sibTransId="{8408FB66-3397-4D1C-B221-774F168BF0B2}"/>
    <dgm:cxn modelId="{FF3ABE53-AE72-4306-BE32-125FFC847843}" type="presOf" srcId="{0D13B95C-9002-4A49-97D9-E395C5012A7D}" destId="{3EC07B46-5932-49C0-91D9-156FADB7628E}" srcOrd="0" destOrd="0" presId="urn:microsoft.com/office/officeart/2005/8/layout/hProcess9"/>
    <dgm:cxn modelId="{09B5CF1A-7744-4ABF-8640-403FD5C166F6}" type="presOf" srcId="{207B84A4-6A34-4F16-B4D2-5572A7FCE460}" destId="{1BE8AA86-1150-403F-84E8-98DA546A411B}" srcOrd="0" destOrd="0" presId="urn:microsoft.com/office/officeart/2005/8/layout/hProcess9"/>
    <dgm:cxn modelId="{EE6288F2-5230-4D7B-83B2-E8EC79063F98}" type="presOf" srcId="{5BB096C1-8CC4-4873-B7DA-B1808F677A14}" destId="{8F93481E-4CCB-4BCB-8590-AD2AC751AD62}" srcOrd="0" destOrd="0" presId="urn:microsoft.com/office/officeart/2005/8/layout/hProcess9"/>
    <dgm:cxn modelId="{1E9F6BD4-EBF4-4734-BD73-25F62BF80689}" type="presOf" srcId="{B8338D98-B7AA-4DC7-BC55-CC5FEB0A6FFF}" destId="{98F46F65-4BD8-426C-91BA-43FE8F6775A8}" srcOrd="0" destOrd="0" presId="urn:microsoft.com/office/officeart/2005/8/layout/hProcess9"/>
    <dgm:cxn modelId="{58C9CBBC-7B68-451A-A852-9FE1D2016710}" srcId="{8A9BA723-343E-46F6-BB2B-E5D2ACECDC13}" destId="{5BB096C1-8CC4-4873-B7DA-B1808F677A14}" srcOrd="4" destOrd="0" parTransId="{F68760E1-B570-4D4D-AFA0-0FE239EEC302}" sibTransId="{91FCD4F4-4E86-4DCC-A7FD-BA4915122220}"/>
    <dgm:cxn modelId="{D0D99D3A-1564-4412-B83C-E3753EFD2554}" srcId="{8A9BA723-343E-46F6-BB2B-E5D2ACECDC13}" destId="{B8338D98-B7AA-4DC7-BC55-CC5FEB0A6FFF}" srcOrd="5" destOrd="0" parTransId="{C9CA0292-3AC7-43A5-A886-4D5CEEA25618}" sibTransId="{41B80F12-785E-4498-9AC3-7973CC75EA6A}"/>
    <dgm:cxn modelId="{5A6D5AE5-7E48-4199-B011-D83BB9250E9A}" type="presOf" srcId="{08613565-7782-41CB-8C5B-E1E529D63724}" destId="{10144862-7736-4B52-9BD6-325D896676DB}" srcOrd="0" destOrd="0" presId="urn:microsoft.com/office/officeart/2005/8/layout/hProcess9"/>
    <dgm:cxn modelId="{08616C59-4F71-4A70-A8B6-D64E7085A703}" srcId="{8A9BA723-343E-46F6-BB2B-E5D2ACECDC13}" destId="{08613565-7782-41CB-8C5B-E1E529D63724}" srcOrd="3" destOrd="0" parTransId="{D1730A1B-B404-4395-9B3C-C6B2201F56ED}" sibTransId="{B8173220-39F3-47FC-90D8-9D1C6455D3A8}"/>
    <dgm:cxn modelId="{2DBDDBF1-2CCF-4005-8AE4-BDDB6A78CB30}" srcId="{8A9BA723-343E-46F6-BB2B-E5D2ACECDC13}" destId="{0D13B95C-9002-4A49-97D9-E395C5012A7D}" srcOrd="1" destOrd="0" parTransId="{A2994EA0-9A59-45CE-B642-C658559A5F25}" sibTransId="{23713918-3A05-4A6A-B24A-979402D2ED87}"/>
    <dgm:cxn modelId="{31294993-3190-476B-88C8-BD0F8C564DE6}" srcId="{8A9BA723-343E-46F6-BB2B-E5D2ACECDC13}" destId="{82F01B77-4AB9-4638-9223-6A1A2224FF32}" srcOrd="2" destOrd="0" parTransId="{54302D09-7C5D-4140-B273-B07CE7846B2A}" sibTransId="{E083BE03-4937-4B58-936A-ED6F224045B6}"/>
    <dgm:cxn modelId="{3898F343-37BE-4C73-98C9-F0AC1F508D22}" type="presOf" srcId="{8A9BA723-343E-46F6-BB2B-E5D2ACECDC13}" destId="{E5CFE760-03DC-4C25-A90C-90A779607F18}" srcOrd="0" destOrd="0" presId="urn:microsoft.com/office/officeart/2005/8/layout/hProcess9"/>
    <dgm:cxn modelId="{536EBCBD-038D-45D4-AE6A-CD3185D56359}" type="presParOf" srcId="{E5CFE760-03DC-4C25-A90C-90A779607F18}" destId="{F4D4CC87-377B-4A5C-95BF-88E5C16E28CD}" srcOrd="0" destOrd="0" presId="urn:microsoft.com/office/officeart/2005/8/layout/hProcess9"/>
    <dgm:cxn modelId="{5763169B-5019-440A-9B11-FB802620E0EC}" type="presParOf" srcId="{E5CFE760-03DC-4C25-A90C-90A779607F18}" destId="{EDED3BE7-AA17-4097-9324-BF9BAD1DB9AA}" srcOrd="1" destOrd="0" presId="urn:microsoft.com/office/officeart/2005/8/layout/hProcess9"/>
    <dgm:cxn modelId="{1A063022-D2B0-455B-87F4-9F0A7C9FA64E}" type="presParOf" srcId="{EDED3BE7-AA17-4097-9324-BF9BAD1DB9AA}" destId="{1BE8AA86-1150-403F-84E8-98DA546A411B}" srcOrd="0" destOrd="0" presId="urn:microsoft.com/office/officeart/2005/8/layout/hProcess9"/>
    <dgm:cxn modelId="{E9C83212-F291-4332-BA05-1A5768A38AE3}" type="presParOf" srcId="{EDED3BE7-AA17-4097-9324-BF9BAD1DB9AA}" destId="{45B99C4B-7DC7-4E00-8227-1C520DBCC1EE}" srcOrd="1" destOrd="0" presId="urn:microsoft.com/office/officeart/2005/8/layout/hProcess9"/>
    <dgm:cxn modelId="{237AB6CF-B19A-4BEC-80FA-66D7CCCA322F}" type="presParOf" srcId="{EDED3BE7-AA17-4097-9324-BF9BAD1DB9AA}" destId="{3EC07B46-5932-49C0-91D9-156FADB7628E}" srcOrd="2" destOrd="0" presId="urn:microsoft.com/office/officeart/2005/8/layout/hProcess9"/>
    <dgm:cxn modelId="{173580BE-12FD-43C1-9B5F-3227AD65482D}" type="presParOf" srcId="{EDED3BE7-AA17-4097-9324-BF9BAD1DB9AA}" destId="{3218CEC5-046C-484A-B65D-4EF6CB2181AB}" srcOrd="3" destOrd="0" presId="urn:microsoft.com/office/officeart/2005/8/layout/hProcess9"/>
    <dgm:cxn modelId="{FB4794E7-566A-4BAE-8B54-4F8D27764D1B}" type="presParOf" srcId="{EDED3BE7-AA17-4097-9324-BF9BAD1DB9AA}" destId="{622E75FA-50AB-4AED-B86D-67E8C702BE86}" srcOrd="4" destOrd="0" presId="urn:microsoft.com/office/officeart/2005/8/layout/hProcess9"/>
    <dgm:cxn modelId="{E1DCC836-D343-4325-A7B3-98608D3F260A}" type="presParOf" srcId="{EDED3BE7-AA17-4097-9324-BF9BAD1DB9AA}" destId="{7653B506-EC0C-46FB-8529-C692942203A5}" srcOrd="5" destOrd="0" presId="urn:microsoft.com/office/officeart/2005/8/layout/hProcess9"/>
    <dgm:cxn modelId="{E5E4CA55-BC3B-4115-8F28-CD03ECFDF6F2}" type="presParOf" srcId="{EDED3BE7-AA17-4097-9324-BF9BAD1DB9AA}" destId="{10144862-7736-4B52-9BD6-325D896676DB}" srcOrd="6" destOrd="0" presId="urn:microsoft.com/office/officeart/2005/8/layout/hProcess9"/>
    <dgm:cxn modelId="{A16B40FD-AB51-4F70-85BC-31692BC84DF5}" type="presParOf" srcId="{EDED3BE7-AA17-4097-9324-BF9BAD1DB9AA}" destId="{8FFFA9F5-91A7-40FA-8867-871DDF3A4B06}" srcOrd="7" destOrd="0" presId="urn:microsoft.com/office/officeart/2005/8/layout/hProcess9"/>
    <dgm:cxn modelId="{6AAFD1BE-53CD-4818-8A82-314CC7C13197}" type="presParOf" srcId="{EDED3BE7-AA17-4097-9324-BF9BAD1DB9AA}" destId="{8F93481E-4CCB-4BCB-8590-AD2AC751AD62}" srcOrd="8" destOrd="0" presId="urn:microsoft.com/office/officeart/2005/8/layout/hProcess9"/>
    <dgm:cxn modelId="{CDB40A13-D7C3-46ED-AA3D-A62DAC0A4055}" type="presParOf" srcId="{EDED3BE7-AA17-4097-9324-BF9BAD1DB9AA}" destId="{D18804F8-CC98-4E09-9A49-9DD65A35E10D}" srcOrd="9" destOrd="0" presId="urn:microsoft.com/office/officeart/2005/8/layout/hProcess9"/>
    <dgm:cxn modelId="{0258DCE5-4112-4D40-8A29-89D729C5E451}" type="presParOf" srcId="{EDED3BE7-AA17-4097-9324-BF9BAD1DB9AA}" destId="{98F46F65-4BD8-426C-91BA-43FE8F6775A8}" srcOrd="10" destOrd="0" presId="urn:microsoft.com/office/officeart/2005/8/layout/hProcess9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5B00B7-6B21-4FC0-ABB9-647443AE7760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9AF1002C-8E58-476F-B54C-62D7AA0EB5C6}">
      <dgm:prSet phldrT="[Texto]" custT="1"/>
      <dgm:spPr/>
      <dgm:t>
        <a:bodyPr/>
        <a:lstStyle/>
        <a:p>
          <a:r>
            <a:rPr lang="es-CL" sz="2000" dirty="0" smtClean="0"/>
            <a:t>Planificación</a:t>
          </a:r>
          <a:endParaRPr lang="es-CL" sz="2000" dirty="0"/>
        </a:p>
      </dgm:t>
    </dgm:pt>
    <dgm:pt modelId="{EB19DC33-D53B-463B-B18D-D0FEA8B0A34E}" type="parTrans" cxnId="{E5BBF3EF-2673-461A-B4BE-68BB6EE601BA}">
      <dgm:prSet/>
      <dgm:spPr/>
      <dgm:t>
        <a:bodyPr/>
        <a:lstStyle/>
        <a:p>
          <a:endParaRPr lang="es-CL"/>
        </a:p>
      </dgm:t>
    </dgm:pt>
    <dgm:pt modelId="{5795B9B9-D588-4C9B-89F4-C1EC77B57FFF}" type="sibTrans" cxnId="{E5BBF3EF-2673-461A-B4BE-68BB6EE601BA}">
      <dgm:prSet/>
      <dgm:spPr/>
      <dgm:t>
        <a:bodyPr/>
        <a:lstStyle/>
        <a:p>
          <a:endParaRPr lang="es-CL"/>
        </a:p>
      </dgm:t>
    </dgm:pt>
    <dgm:pt modelId="{CDCC8724-F429-457B-87C8-E5357A349DFC}">
      <dgm:prSet phldrT="[Texto]" custT="1"/>
      <dgm:spPr/>
      <dgm:t>
        <a:bodyPr/>
        <a:lstStyle/>
        <a:p>
          <a:r>
            <a:rPr lang="es-CL" sz="2000" dirty="0" smtClean="0"/>
            <a:t>Entrega de Información y Difusión </a:t>
          </a:r>
          <a:endParaRPr lang="es-CL" sz="2000" dirty="0"/>
        </a:p>
      </dgm:t>
    </dgm:pt>
    <dgm:pt modelId="{9A2CA31A-3E87-47C2-910D-35D2E12340BC}" type="parTrans" cxnId="{958D2CDA-72F9-4B19-9D6E-A6E75955F138}">
      <dgm:prSet/>
      <dgm:spPr/>
      <dgm:t>
        <a:bodyPr/>
        <a:lstStyle/>
        <a:p>
          <a:endParaRPr lang="es-CL"/>
        </a:p>
      </dgm:t>
    </dgm:pt>
    <dgm:pt modelId="{F69A6789-DD27-4D7C-9BFD-3DF77D63B4A8}" type="sibTrans" cxnId="{958D2CDA-72F9-4B19-9D6E-A6E75955F138}">
      <dgm:prSet/>
      <dgm:spPr/>
      <dgm:t>
        <a:bodyPr/>
        <a:lstStyle/>
        <a:p>
          <a:endParaRPr lang="es-CL"/>
        </a:p>
      </dgm:t>
    </dgm:pt>
    <dgm:pt modelId="{920C2305-74CB-4B4D-80BB-BF12B3C81A57}">
      <dgm:prSet phldrT="[Texto]" custT="1"/>
      <dgm:spPr/>
      <dgm:t>
        <a:bodyPr/>
        <a:lstStyle/>
        <a:p>
          <a:r>
            <a:rPr lang="es-CL" sz="2000" dirty="0" smtClean="0"/>
            <a:t>Deliberación interna de los pueblos indígenas</a:t>
          </a:r>
          <a:endParaRPr lang="es-CL" sz="2000" dirty="0"/>
        </a:p>
      </dgm:t>
    </dgm:pt>
    <dgm:pt modelId="{183975B4-6488-4900-B1EF-EDACA2FA6AE2}" type="parTrans" cxnId="{D0543353-38FD-49A9-BA70-0C1254E2CE51}">
      <dgm:prSet/>
      <dgm:spPr/>
      <dgm:t>
        <a:bodyPr/>
        <a:lstStyle/>
        <a:p>
          <a:endParaRPr lang="es-CL"/>
        </a:p>
      </dgm:t>
    </dgm:pt>
    <dgm:pt modelId="{19AAFF3C-1FAA-42EB-92F2-8146BA63FB61}" type="sibTrans" cxnId="{D0543353-38FD-49A9-BA70-0C1254E2CE51}">
      <dgm:prSet/>
      <dgm:spPr/>
      <dgm:t>
        <a:bodyPr/>
        <a:lstStyle/>
        <a:p>
          <a:endParaRPr lang="es-CL"/>
        </a:p>
      </dgm:t>
    </dgm:pt>
    <dgm:pt modelId="{04D7F94F-70B6-408C-A051-26E4AB4C25AB}">
      <dgm:prSet phldrT="[Texto]" custT="1"/>
      <dgm:spPr/>
      <dgm:t>
        <a:bodyPr/>
        <a:lstStyle/>
        <a:p>
          <a:r>
            <a:rPr lang="es-CL" sz="2000" dirty="0" smtClean="0"/>
            <a:t>Diálogo</a:t>
          </a:r>
          <a:endParaRPr lang="es-CL" sz="2000" dirty="0"/>
        </a:p>
      </dgm:t>
    </dgm:pt>
    <dgm:pt modelId="{046743AC-01A4-40BA-9DE5-5BB405935510}" type="parTrans" cxnId="{0FAA6AE8-199E-40BD-AF1A-FB9349FBC987}">
      <dgm:prSet/>
      <dgm:spPr/>
      <dgm:t>
        <a:bodyPr/>
        <a:lstStyle/>
        <a:p>
          <a:endParaRPr lang="es-CL"/>
        </a:p>
      </dgm:t>
    </dgm:pt>
    <dgm:pt modelId="{B3D3BB03-E2CA-457E-B3F8-1249A03DD870}" type="sibTrans" cxnId="{0FAA6AE8-199E-40BD-AF1A-FB9349FBC987}">
      <dgm:prSet/>
      <dgm:spPr/>
      <dgm:t>
        <a:bodyPr/>
        <a:lstStyle/>
        <a:p>
          <a:endParaRPr lang="es-CL"/>
        </a:p>
      </dgm:t>
    </dgm:pt>
    <dgm:pt modelId="{505B572C-EA1C-4FE2-909D-F86C96551140}">
      <dgm:prSet phldrT="[Texto]" custT="1"/>
      <dgm:spPr/>
      <dgm:t>
        <a:bodyPr/>
        <a:lstStyle/>
        <a:p>
          <a:r>
            <a:rPr lang="es-CL" sz="1600" dirty="0" smtClean="0"/>
            <a:t>Sistematización, comunicación de resultados y término del proceso de consulta </a:t>
          </a:r>
          <a:endParaRPr lang="es-CL" sz="1600" dirty="0"/>
        </a:p>
      </dgm:t>
    </dgm:pt>
    <dgm:pt modelId="{E0938EA7-3FDB-40C1-B025-3DD2B02D3B87}" type="parTrans" cxnId="{1AA05B68-D8FA-4416-8D0D-91FB488D02EC}">
      <dgm:prSet/>
      <dgm:spPr/>
      <dgm:t>
        <a:bodyPr/>
        <a:lstStyle/>
        <a:p>
          <a:endParaRPr lang="es-CL"/>
        </a:p>
      </dgm:t>
    </dgm:pt>
    <dgm:pt modelId="{2BDC6DEF-7D79-47AE-8C30-7BB54A326604}" type="sibTrans" cxnId="{1AA05B68-D8FA-4416-8D0D-91FB488D02EC}">
      <dgm:prSet/>
      <dgm:spPr/>
      <dgm:t>
        <a:bodyPr/>
        <a:lstStyle/>
        <a:p>
          <a:endParaRPr lang="es-CL"/>
        </a:p>
      </dgm:t>
    </dgm:pt>
    <dgm:pt modelId="{CBFA18F6-6137-45D4-A48D-2462E1943585}" type="pres">
      <dgm:prSet presAssocID="{4D5B00B7-6B21-4FC0-ABB9-647443AE776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B7D8A2DC-D836-4613-A4DE-1E655CC7AB20}" type="pres">
      <dgm:prSet presAssocID="{9AF1002C-8E58-476F-B54C-62D7AA0EB5C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6CD5AD1-BC66-4F64-BD2E-69EC3FEB0997}" type="pres">
      <dgm:prSet presAssocID="{5795B9B9-D588-4C9B-89F4-C1EC77B57FFF}" presName="sibTrans" presStyleCnt="0"/>
      <dgm:spPr/>
    </dgm:pt>
    <dgm:pt modelId="{C54895B2-F862-4512-AD37-835A605780E8}" type="pres">
      <dgm:prSet presAssocID="{CDCC8724-F429-457B-87C8-E5357A349DF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6E7C4D3-1859-4C01-A4D2-E580DD9FC1E3}" type="pres">
      <dgm:prSet presAssocID="{F69A6789-DD27-4D7C-9BFD-3DF77D63B4A8}" presName="sibTrans" presStyleCnt="0"/>
      <dgm:spPr/>
    </dgm:pt>
    <dgm:pt modelId="{DDC87DD1-8510-48B2-BD11-06E67F02EF83}" type="pres">
      <dgm:prSet presAssocID="{920C2305-74CB-4B4D-80BB-BF12B3C81A5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51871A7-DCC3-4706-8BFB-D2795D456014}" type="pres">
      <dgm:prSet presAssocID="{19AAFF3C-1FAA-42EB-92F2-8146BA63FB61}" presName="sibTrans" presStyleCnt="0"/>
      <dgm:spPr/>
    </dgm:pt>
    <dgm:pt modelId="{186611C7-3B6C-458E-9A24-C7CF32A65A9B}" type="pres">
      <dgm:prSet presAssocID="{04D7F94F-70B6-408C-A051-26E4AB4C25A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CE8FB40-3E12-466B-8670-95451E343BF0}" type="pres">
      <dgm:prSet presAssocID="{B3D3BB03-E2CA-457E-B3F8-1249A03DD870}" presName="sibTrans" presStyleCnt="0"/>
      <dgm:spPr/>
    </dgm:pt>
    <dgm:pt modelId="{156B7387-A0B5-456C-B18F-EEE40E82D0A9}" type="pres">
      <dgm:prSet presAssocID="{505B572C-EA1C-4FE2-909D-F86C9655114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F9D9190D-007F-4852-9FCC-DEFC6D5CC809}" type="presOf" srcId="{9AF1002C-8E58-476F-B54C-62D7AA0EB5C6}" destId="{B7D8A2DC-D836-4613-A4DE-1E655CC7AB20}" srcOrd="0" destOrd="0" presId="urn:microsoft.com/office/officeart/2005/8/layout/hList6"/>
    <dgm:cxn modelId="{E5BBF3EF-2673-461A-B4BE-68BB6EE601BA}" srcId="{4D5B00B7-6B21-4FC0-ABB9-647443AE7760}" destId="{9AF1002C-8E58-476F-B54C-62D7AA0EB5C6}" srcOrd="0" destOrd="0" parTransId="{EB19DC33-D53B-463B-B18D-D0FEA8B0A34E}" sibTransId="{5795B9B9-D588-4C9B-89F4-C1EC77B57FFF}"/>
    <dgm:cxn modelId="{1AA05B68-D8FA-4416-8D0D-91FB488D02EC}" srcId="{4D5B00B7-6B21-4FC0-ABB9-647443AE7760}" destId="{505B572C-EA1C-4FE2-909D-F86C96551140}" srcOrd="4" destOrd="0" parTransId="{E0938EA7-3FDB-40C1-B025-3DD2B02D3B87}" sibTransId="{2BDC6DEF-7D79-47AE-8C30-7BB54A326604}"/>
    <dgm:cxn modelId="{F182FCCC-EE58-4024-8AEE-0A4BF4BA8D54}" type="presOf" srcId="{920C2305-74CB-4B4D-80BB-BF12B3C81A57}" destId="{DDC87DD1-8510-48B2-BD11-06E67F02EF83}" srcOrd="0" destOrd="0" presId="urn:microsoft.com/office/officeart/2005/8/layout/hList6"/>
    <dgm:cxn modelId="{958D2CDA-72F9-4B19-9D6E-A6E75955F138}" srcId="{4D5B00B7-6B21-4FC0-ABB9-647443AE7760}" destId="{CDCC8724-F429-457B-87C8-E5357A349DFC}" srcOrd="1" destOrd="0" parTransId="{9A2CA31A-3E87-47C2-910D-35D2E12340BC}" sibTransId="{F69A6789-DD27-4D7C-9BFD-3DF77D63B4A8}"/>
    <dgm:cxn modelId="{0FAA6AE8-199E-40BD-AF1A-FB9349FBC987}" srcId="{4D5B00B7-6B21-4FC0-ABB9-647443AE7760}" destId="{04D7F94F-70B6-408C-A051-26E4AB4C25AB}" srcOrd="3" destOrd="0" parTransId="{046743AC-01A4-40BA-9DE5-5BB405935510}" sibTransId="{B3D3BB03-E2CA-457E-B3F8-1249A03DD870}"/>
    <dgm:cxn modelId="{D0543353-38FD-49A9-BA70-0C1254E2CE51}" srcId="{4D5B00B7-6B21-4FC0-ABB9-647443AE7760}" destId="{920C2305-74CB-4B4D-80BB-BF12B3C81A57}" srcOrd="2" destOrd="0" parTransId="{183975B4-6488-4900-B1EF-EDACA2FA6AE2}" sibTransId="{19AAFF3C-1FAA-42EB-92F2-8146BA63FB61}"/>
    <dgm:cxn modelId="{B4B6948B-2738-4BA4-9463-A542D7BB5B97}" type="presOf" srcId="{505B572C-EA1C-4FE2-909D-F86C96551140}" destId="{156B7387-A0B5-456C-B18F-EEE40E82D0A9}" srcOrd="0" destOrd="0" presId="urn:microsoft.com/office/officeart/2005/8/layout/hList6"/>
    <dgm:cxn modelId="{7C053985-44DC-4A51-B77B-1EF7387C52B0}" type="presOf" srcId="{4D5B00B7-6B21-4FC0-ABB9-647443AE7760}" destId="{CBFA18F6-6137-45D4-A48D-2462E1943585}" srcOrd="0" destOrd="0" presId="urn:microsoft.com/office/officeart/2005/8/layout/hList6"/>
    <dgm:cxn modelId="{B04E6EC1-7C2C-4D92-A9B7-6533172311F1}" type="presOf" srcId="{04D7F94F-70B6-408C-A051-26E4AB4C25AB}" destId="{186611C7-3B6C-458E-9A24-C7CF32A65A9B}" srcOrd="0" destOrd="0" presId="urn:microsoft.com/office/officeart/2005/8/layout/hList6"/>
    <dgm:cxn modelId="{E7F99D56-564A-41D9-AB68-8B9416F4F9C7}" type="presOf" srcId="{CDCC8724-F429-457B-87C8-E5357A349DFC}" destId="{C54895B2-F862-4512-AD37-835A605780E8}" srcOrd="0" destOrd="0" presId="urn:microsoft.com/office/officeart/2005/8/layout/hList6"/>
    <dgm:cxn modelId="{5816D20F-CB5E-4FF0-A1B4-A05A33ED66B1}" type="presParOf" srcId="{CBFA18F6-6137-45D4-A48D-2462E1943585}" destId="{B7D8A2DC-D836-4613-A4DE-1E655CC7AB20}" srcOrd="0" destOrd="0" presId="urn:microsoft.com/office/officeart/2005/8/layout/hList6"/>
    <dgm:cxn modelId="{57EFE6A8-C6E8-45F0-A253-E88B2BEDBA31}" type="presParOf" srcId="{CBFA18F6-6137-45D4-A48D-2462E1943585}" destId="{66CD5AD1-BC66-4F64-BD2E-69EC3FEB0997}" srcOrd="1" destOrd="0" presId="urn:microsoft.com/office/officeart/2005/8/layout/hList6"/>
    <dgm:cxn modelId="{CDBAB41B-5B47-4346-94BB-37A3BBE32263}" type="presParOf" srcId="{CBFA18F6-6137-45D4-A48D-2462E1943585}" destId="{C54895B2-F862-4512-AD37-835A605780E8}" srcOrd="2" destOrd="0" presId="urn:microsoft.com/office/officeart/2005/8/layout/hList6"/>
    <dgm:cxn modelId="{09307BD7-308C-4087-B0A4-11F335A3A6A9}" type="presParOf" srcId="{CBFA18F6-6137-45D4-A48D-2462E1943585}" destId="{B6E7C4D3-1859-4C01-A4D2-E580DD9FC1E3}" srcOrd="3" destOrd="0" presId="urn:microsoft.com/office/officeart/2005/8/layout/hList6"/>
    <dgm:cxn modelId="{136D3C49-F2D4-4227-8BA5-5BA2F80DA456}" type="presParOf" srcId="{CBFA18F6-6137-45D4-A48D-2462E1943585}" destId="{DDC87DD1-8510-48B2-BD11-06E67F02EF83}" srcOrd="4" destOrd="0" presId="urn:microsoft.com/office/officeart/2005/8/layout/hList6"/>
    <dgm:cxn modelId="{43545F7C-08ED-45E0-A879-00660EE6A7FE}" type="presParOf" srcId="{CBFA18F6-6137-45D4-A48D-2462E1943585}" destId="{351871A7-DCC3-4706-8BFB-D2795D456014}" srcOrd="5" destOrd="0" presId="urn:microsoft.com/office/officeart/2005/8/layout/hList6"/>
    <dgm:cxn modelId="{1AD86703-ED14-4FC4-A640-4023BB73E60E}" type="presParOf" srcId="{CBFA18F6-6137-45D4-A48D-2462E1943585}" destId="{186611C7-3B6C-458E-9A24-C7CF32A65A9B}" srcOrd="6" destOrd="0" presId="urn:microsoft.com/office/officeart/2005/8/layout/hList6"/>
    <dgm:cxn modelId="{517E565D-82E5-4B6D-8700-59A128ADFEA1}" type="presParOf" srcId="{CBFA18F6-6137-45D4-A48D-2462E1943585}" destId="{3CE8FB40-3E12-466B-8670-95451E343BF0}" srcOrd="7" destOrd="0" presId="urn:microsoft.com/office/officeart/2005/8/layout/hList6"/>
    <dgm:cxn modelId="{7AF33225-A0DA-4D3C-8CDF-33BA4B884D5E}" type="presParOf" srcId="{CBFA18F6-6137-45D4-A48D-2462E1943585}" destId="{156B7387-A0B5-456C-B18F-EEE40E82D0A9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9BA723-343E-46F6-BB2B-E5D2ACECDC13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</dgm:pt>
    <dgm:pt modelId="{0D13B95C-9002-4A49-97D9-E395C5012A7D}">
      <dgm:prSet phldrT="[Texto]" custT="1"/>
      <dgm:spPr>
        <a:solidFill>
          <a:srgbClr val="00B0F0"/>
        </a:solidFill>
      </dgm:spPr>
      <dgm:t>
        <a:bodyPr/>
        <a:lstStyle/>
        <a:p>
          <a:r>
            <a:rPr lang="es-ES" sz="1400" b="1" smtClean="0"/>
            <a:t>Planificación del Proceso de Consulta</a:t>
          </a:r>
          <a:endParaRPr lang="es-ES" sz="1400" b="1" dirty="0"/>
        </a:p>
      </dgm:t>
    </dgm:pt>
    <dgm:pt modelId="{A2994EA0-9A59-45CE-B642-C658559A5F25}" type="parTrans" cxnId="{2DBDDBF1-2CCF-4005-8AE4-BDDB6A78CB30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23713918-3A05-4A6A-B24A-979402D2ED87}" type="sibTrans" cxnId="{2DBDDBF1-2CCF-4005-8AE4-BDDB6A78CB30}">
      <dgm:prSet custT="1"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08613565-7782-41CB-8C5B-E1E529D63724}">
      <dgm:prSet phldrT="[Texto]" custT="1"/>
      <dgm:spPr>
        <a:solidFill>
          <a:srgbClr val="FFC000"/>
        </a:solidFill>
      </dgm:spPr>
      <dgm:t>
        <a:bodyPr/>
        <a:lstStyle/>
        <a:p>
          <a:r>
            <a:rPr lang="es-ES" sz="1400" b="1" dirty="0" smtClean="0"/>
            <a:t>Deliberación Interna del Pueblo Mapuche</a:t>
          </a:r>
          <a:endParaRPr lang="es-ES" sz="1400" b="1" dirty="0"/>
        </a:p>
      </dgm:t>
    </dgm:pt>
    <dgm:pt modelId="{D1730A1B-B404-4395-9B3C-C6B2201F56ED}" type="parTrans" cxnId="{08616C59-4F71-4A70-A8B6-D64E7085A703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B8173220-39F3-47FC-90D8-9D1C6455D3A8}" type="sibTrans" cxnId="{08616C59-4F71-4A70-A8B6-D64E7085A703}">
      <dgm:prSet custT="1"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5BB096C1-8CC4-4873-B7DA-B1808F677A14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ES" sz="1400" b="1" dirty="0" smtClean="0"/>
            <a:t>Etapa de Diálogo</a:t>
          </a:r>
          <a:endParaRPr lang="es-ES" sz="1400" b="1" dirty="0"/>
        </a:p>
      </dgm:t>
    </dgm:pt>
    <dgm:pt modelId="{F68760E1-B570-4D4D-AFA0-0FE239EEC302}" type="parTrans" cxnId="{58C9CBBC-7B68-451A-A852-9FE1D2016710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91FCD4F4-4E86-4DCC-A7FD-BA4915122220}" type="sibTrans" cxnId="{58C9CBBC-7B68-451A-A852-9FE1D2016710}">
      <dgm:prSet custT="1"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B8338D98-B7AA-4DC7-BC55-CC5FEB0A6FFF}">
      <dgm:prSet phldrT="[Texto]" custT="1"/>
      <dgm:spPr>
        <a:solidFill>
          <a:srgbClr val="C00000"/>
        </a:solidFill>
      </dgm:spPr>
      <dgm:t>
        <a:bodyPr/>
        <a:lstStyle/>
        <a:p>
          <a:r>
            <a:rPr lang="es-ES" sz="1400" b="1" dirty="0" smtClean="0"/>
            <a:t>Devolución de los Resultados</a:t>
          </a:r>
          <a:endParaRPr lang="es-ES" sz="1400" b="1" dirty="0"/>
        </a:p>
      </dgm:t>
    </dgm:pt>
    <dgm:pt modelId="{C9CA0292-3AC7-43A5-A886-4D5CEEA25618}" type="parTrans" cxnId="{D0D99D3A-1564-4412-B83C-E3753EFD2554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41B80F12-785E-4498-9AC3-7973CC75EA6A}" type="sibTrans" cxnId="{D0D99D3A-1564-4412-B83C-E3753EFD2554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207B84A4-6A34-4F16-B4D2-5572A7FCE460}">
      <dgm:prSet phldrT="[Texto]" custT="1"/>
      <dgm:spPr>
        <a:solidFill>
          <a:srgbClr val="0070C0"/>
        </a:solidFill>
      </dgm:spPr>
      <dgm:t>
        <a:bodyPr/>
        <a:lstStyle/>
        <a:p>
          <a:r>
            <a:rPr lang="es-ES" sz="1400" b="1" dirty="0" smtClean="0"/>
            <a:t>Inicio del Proceso de Consulta</a:t>
          </a:r>
          <a:endParaRPr lang="es-ES" sz="1400" b="1" dirty="0"/>
        </a:p>
      </dgm:t>
    </dgm:pt>
    <dgm:pt modelId="{2E22A2BA-A0FB-4CD0-94F5-01497702DC52}" type="parTrans" cxnId="{65AF7CE5-8A8B-4359-B688-9AA063A77497}">
      <dgm:prSet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8408FB66-3397-4D1C-B221-774F168BF0B2}" type="sibTrans" cxnId="{65AF7CE5-8A8B-4359-B688-9AA063A77497}">
      <dgm:prSet custT="1"/>
      <dgm:spPr/>
      <dgm:t>
        <a:bodyPr/>
        <a:lstStyle/>
        <a:p>
          <a:endParaRPr lang="es-ES" sz="2800">
            <a:solidFill>
              <a:srgbClr val="FF9900"/>
            </a:solidFill>
          </a:endParaRPr>
        </a:p>
      </dgm:t>
    </dgm:pt>
    <dgm:pt modelId="{82F01B77-4AB9-4638-9223-6A1A2224FF32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ES" sz="1400" b="1" smtClean="0"/>
            <a:t>Difusión y entrega de información</a:t>
          </a:r>
          <a:endParaRPr lang="es-ES" sz="1400" b="1" dirty="0"/>
        </a:p>
      </dgm:t>
    </dgm:pt>
    <dgm:pt modelId="{54302D09-7C5D-4140-B273-B07CE7846B2A}" type="parTrans" cxnId="{31294993-3190-476B-88C8-BD0F8C564DE6}">
      <dgm:prSet/>
      <dgm:spPr/>
      <dgm:t>
        <a:bodyPr/>
        <a:lstStyle/>
        <a:p>
          <a:endParaRPr lang="es-ES">
            <a:solidFill>
              <a:srgbClr val="FF9900"/>
            </a:solidFill>
          </a:endParaRPr>
        </a:p>
      </dgm:t>
    </dgm:pt>
    <dgm:pt modelId="{E083BE03-4937-4B58-936A-ED6F224045B6}" type="sibTrans" cxnId="{31294993-3190-476B-88C8-BD0F8C564DE6}">
      <dgm:prSet/>
      <dgm:spPr/>
      <dgm:t>
        <a:bodyPr/>
        <a:lstStyle/>
        <a:p>
          <a:endParaRPr lang="es-ES">
            <a:solidFill>
              <a:srgbClr val="FF9900"/>
            </a:solidFill>
          </a:endParaRPr>
        </a:p>
      </dgm:t>
    </dgm:pt>
    <dgm:pt modelId="{E5CFE760-03DC-4C25-A90C-90A779607F18}" type="pres">
      <dgm:prSet presAssocID="{8A9BA723-343E-46F6-BB2B-E5D2ACECDC13}" presName="CompostProcess" presStyleCnt="0">
        <dgm:presLayoutVars>
          <dgm:dir/>
          <dgm:resizeHandles val="exact"/>
        </dgm:presLayoutVars>
      </dgm:prSet>
      <dgm:spPr/>
    </dgm:pt>
    <dgm:pt modelId="{F4D4CC87-377B-4A5C-95BF-88E5C16E28CD}" type="pres">
      <dgm:prSet presAssocID="{8A9BA723-343E-46F6-BB2B-E5D2ACECDC13}" presName="arrow" presStyleLbl="bgShp" presStyleIdx="0" presStyleCnt="1"/>
      <dgm:spPr/>
    </dgm:pt>
    <dgm:pt modelId="{EDED3BE7-AA17-4097-9324-BF9BAD1DB9AA}" type="pres">
      <dgm:prSet presAssocID="{8A9BA723-343E-46F6-BB2B-E5D2ACECDC13}" presName="linearProcess" presStyleCnt="0"/>
      <dgm:spPr/>
    </dgm:pt>
    <dgm:pt modelId="{1BE8AA86-1150-403F-84E8-98DA546A411B}" type="pres">
      <dgm:prSet presAssocID="{207B84A4-6A34-4F16-B4D2-5572A7FCE460}" presName="textNode" presStyleLbl="node1" presStyleIdx="0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B99C4B-7DC7-4E00-8227-1C520DBCC1EE}" type="pres">
      <dgm:prSet presAssocID="{8408FB66-3397-4D1C-B221-774F168BF0B2}" presName="sibTrans" presStyleCnt="0"/>
      <dgm:spPr/>
    </dgm:pt>
    <dgm:pt modelId="{3EC07B46-5932-49C0-91D9-156FADB7628E}" type="pres">
      <dgm:prSet presAssocID="{0D13B95C-9002-4A49-97D9-E395C5012A7D}" presName="textNode" presStyleLbl="node1" presStyleIdx="1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18CEC5-046C-484A-B65D-4EF6CB2181AB}" type="pres">
      <dgm:prSet presAssocID="{23713918-3A05-4A6A-B24A-979402D2ED87}" presName="sibTrans" presStyleCnt="0"/>
      <dgm:spPr/>
    </dgm:pt>
    <dgm:pt modelId="{622E75FA-50AB-4AED-B86D-67E8C702BE86}" type="pres">
      <dgm:prSet presAssocID="{82F01B77-4AB9-4638-9223-6A1A2224FF32}" presName="textNode" presStyleLbl="node1" presStyleIdx="2" presStyleCnt="6" custScaleY="1256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53B506-EC0C-46FB-8529-C692942203A5}" type="pres">
      <dgm:prSet presAssocID="{E083BE03-4937-4B58-936A-ED6F224045B6}" presName="sibTrans" presStyleCnt="0"/>
      <dgm:spPr/>
    </dgm:pt>
    <dgm:pt modelId="{10144862-7736-4B52-9BD6-325D896676DB}" type="pres">
      <dgm:prSet presAssocID="{08613565-7782-41CB-8C5B-E1E529D63724}" presName="textNode" presStyleLbl="node1" presStyleIdx="3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FFFA9F5-91A7-40FA-8867-871DDF3A4B06}" type="pres">
      <dgm:prSet presAssocID="{B8173220-39F3-47FC-90D8-9D1C6455D3A8}" presName="sibTrans" presStyleCnt="0"/>
      <dgm:spPr/>
    </dgm:pt>
    <dgm:pt modelId="{8F93481E-4CCB-4BCB-8590-AD2AC751AD62}" type="pres">
      <dgm:prSet presAssocID="{5BB096C1-8CC4-4873-B7DA-B1808F677A14}" presName="textNode" presStyleLbl="node1" presStyleIdx="4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18804F8-CC98-4E09-9A49-9DD65A35E10D}" type="pres">
      <dgm:prSet presAssocID="{91FCD4F4-4E86-4DCC-A7FD-BA4915122220}" presName="sibTrans" presStyleCnt="0"/>
      <dgm:spPr/>
    </dgm:pt>
    <dgm:pt modelId="{98F46F65-4BD8-426C-91BA-43FE8F6775A8}" type="pres">
      <dgm:prSet presAssocID="{B8338D98-B7AA-4DC7-BC55-CC5FEB0A6FFF}" presName="textNode" presStyleLbl="node1" presStyleIdx="5" presStyleCnt="6" custScaleY="1255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5AF7CE5-8A8B-4359-B688-9AA063A77497}" srcId="{8A9BA723-343E-46F6-BB2B-E5D2ACECDC13}" destId="{207B84A4-6A34-4F16-B4D2-5572A7FCE460}" srcOrd="0" destOrd="0" parTransId="{2E22A2BA-A0FB-4CD0-94F5-01497702DC52}" sibTransId="{8408FB66-3397-4D1C-B221-774F168BF0B2}"/>
    <dgm:cxn modelId="{675B3234-FBC3-4AD1-8406-2446D5EF89B3}" type="presOf" srcId="{B8338D98-B7AA-4DC7-BC55-CC5FEB0A6FFF}" destId="{98F46F65-4BD8-426C-91BA-43FE8F6775A8}" srcOrd="0" destOrd="0" presId="urn:microsoft.com/office/officeart/2005/8/layout/hProcess9"/>
    <dgm:cxn modelId="{708181DA-F4E9-4F4C-9F40-E374B51ABA16}" type="presOf" srcId="{207B84A4-6A34-4F16-B4D2-5572A7FCE460}" destId="{1BE8AA86-1150-403F-84E8-98DA546A411B}" srcOrd="0" destOrd="0" presId="urn:microsoft.com/office/officeart/2005/8/layout/hProcess9"/>
    <dgm:cxn modelId="{58C9CBBC-7B68-451A-A852-9FE1D2016710}" srcId="{8A9BA723-343E-46F6-BB2B-E5D2ACECDC13}" destId="{5BB096C1-8CC4-4873-B7DA-B1808F677A14}" srcOrd="4" destOrd="0" parTransId="{F68760E1-B570-4D4D-AFA0-0FE239EEC302}" sibTransId="{91FCD4F4-4E86-4DCC-A7FD-BA4915122220}"/>
    <dgm:cxn modelId="{919B534D-60BE-4A4D-8CFF-A589AE3750FA}" type="presOf" srcId="{0D13B95C-9002-4A49-97D9-E395C5012A7D}" destId="{3EC07B46-5932-49C0-91D9-156FADB7628E}" srcOrd="0" destOrd="0" presId="urn:microsoft.com/office/officeart/2005/8/layout/hProcess9"/>
    <dgm:cxn modelId="{D0D99D3A-1564-4412-B83C-E3753EFD2554}" srcId="{8A9BA723-343E-46F6-BB2B-E5D2ACECDC13}" destId="{B8338D98-B7AA-4DC7-BC55-CC5FEB0A6FFF}" srcOrd="5" destOrd="0" parTransId="{C9CA0292-3AC7-43A5-A886-4D5CEEA25618}" sibTransId="{41B80F12-785E-4498-9AC3-7973CC75EA6A}"/>
    <dgm:cxn modelId="{08616C59-4F71-4A70-A8B6-D64E7085A703}" srcId="{8A9BA723-343E-46F6-BB2B-E5D2ACECDC13}" destId="{08613565-7782-41CB-8C5B-E1E529D63724}" srcOrd="3" destOrd="0" parTransId="{D1730A1B-B404-4395-9B3C-C6B2201F56ED}" sibTransId="{B8173220-39F3-47FC-90D8-9D1C6455D3A8}"/>
    <dgm:cxn modelId="{3159DA19-1EF7-43ED-93B9-7E290953B5D3}" type="presOf" srcId="{8A9BA723-343E-46F6-BB2B-E5D2ACECDC13}" destId="{E5CFE760-03DC-4C25-A90C-90A779607F18}" srcOrd="0" destOrd="0" presId="urn:microsoft.com/office/officeart/2005/8/layout/hProcess9"/>
    <dgm:cxn modelId="{2DBDDBF1-2CCF-4005-8AE4-BDDB6A78CB30}" srcId="{8A9BA723-343E-46F6-BB2B-E5D2ACECDC13}" destId="{0D13B95C-9002-4A49-97D9-E395C5012A7D}" srcOrd="1" destOrd="0" parTransId="{A2994EA0-9A59-45CE-B642-C658559A5F25}" sibTransId="{23713918-3A05-4A6A-B24A-979402D2ED87}"/>
    <dgm:cxn modelId="{6E80C28A-6AB1-4EF5-AA72-F39F97F86372}" type="presOf" srcId="{82F01B77-4AB9-4638-9223-6A1A2224FF32}" destId="{622E75FA-50AB-4AED-B86D-67E8C702BE86}" srcOrd="0" destOrd="0" presId="urn:microsoft.com/office/officeart/2005/8/layout/hProcess9"/>
    <dgm:cxn modelId="{5FB1C833-7B00-4710-80DA-BEF3D628A60D}" type="presOf" srcId="{08613565-7782-41CB-8C5B-E1E529D63724}" destId="{10144862-7736-4B52-9BD6-325D896676DB}" srcOrd="0" destOrd="0" presId="urn:microsoft.com/office/officeart/2005/8/layout/hProcess9"/>
    <dgm:cxn modelId="{31294993-3190-476B-88C8-BD0F8C564DE6}" srcId="{8A9BA723-343E-46F6-BB2B-E5D2ACECDC13}" destId="{82F01B77-4AB9-4638-9223-6A1A2224FF32}" srcOrd="2" destOrd="0" parTransId="{54302D09-7C5D-4140-B273-B07CE7846B2A}" sibTransId="{E083BE03-4937-4B58-936A-ED6F224045B6}"/>
    <dgm:cxn modelId="{4779C92C-F500-4174-9581-1366FE4F52BF}" type="presOf" srcId="{5BB096C1-8CC4-4873-B7DA-B1808F677A14}" destId="{8F93481E-4CCB-4BCB-8590-AD2AC751AD62}" srcOrd="0" destOrd="0" presId="urn:microsoft.com/office/officeart/2005/8/layout/hProcess9"/>
    <dgm:cxn modelId="{1A501DE9-B8EB-4922-B20F-9D5392D07C6F}" type="presParOf" srcId="{E5CFE760-03DC-4C25-A90C-90A779607F18}" destId="{F4D4CC87-377B-4A5C-95BF-88E5C16E28CD}" srcOrd="0" destOrd="0" presId="urn:microsoft.com/office/officeart/2005/8/layout/hProcess9"/>
    <dgm:cxn modelId="{3E67A338-6810-4F44-8AB2-0B845F54E669}" type="presParOf" srcId="{E5CFE760-03DC-4C25-A90C-90A779607F18}" destId="{EDED3BE7-AA17-4097-9324-BF9BAD1DB9AA}" srcOrd="1" destOrd="0" presId="urn:microsoft.com/office/officeart/2005/8/layout/hProcess9"/>
    <dgm:cxn modelId="{FEB674BB-9DC3-49BE-AA31-FC268BD9A27F}" type="presParOf" srcId="{EDED3BE7-AA17-4097-9324-BF9BAD1DB9AA}" destId="{1BE8AA86-1150-403F-84E8-98DA546A411B}" srcOrd="0" destOrd="0" presId="urn:microsoft.com/office/officeart/2005/8/layout/hProcess9"/>
    <dgm:cxn modelId="{33990540-81CF-4CF5-81F1-1F416C9B0A02}" type="presParOf" srcId="{EDED3BE7-AA17-4097-9324-BF9BAD1DB9AA}" destId="{45B99C4B-7DC7-4E00-8227-1C520DBCC1EE}" srcOrd="1" destOrd="0" presId="urn:microsoft.com/office/officeart/2005/8/layout/hProcess9"/>
    <dgm:cxn modelId="{DAE1E33A-E950-4336-B14B-088B905B81F5}" type="presParOf" srcId="{EDED3BE7-AA17-4097-9324-BF9BAD1DB9AA}" destId="{3EC07B46-5932-49C0-91D9-156FADB7628E}" srcOrd="2" destOrd="0" presId="urn:microsoft.com/office/officeart/2005/8/layout/hProcess9"/>
    <dgm:cxn modelId="{B02511F7-C0B8-4D51-8799-40609069DBC5}" type="presParOf" srcId="{EDED3BE7-AA17-4097-9324-BF9BAD1DB9AA}" destId="{3218CEC5-046C-484A-B65D-4EF6CB2181AB}" srcOrd="3" destOrd="0" presId="urn:microsoft.com/office/officeart/2005/8/layout/hProcess9"/>
    <dgm:cxn modelId="{1C2D97C2-BFF7-442C-A25C-AC488B4DEDB8}" type="presParOf" srcId="{EDED3BE7-AA17-4097-9324-BF9BAD1DB9AA}" destId="{622E75FA-50AB-4AED-B86D-67E8C702BE86}" srcOrd="4" destOrd="0" presId="urn:microsoft.com/office/officeart/2005/8/layout/hProcess9"/>
    <dgm:cxn modelId="{57D5B5A7-551B-43A9-9707-E76FFFC99E8F}" type="presParOf" srcId="{EDED3BE7-AA17-4097-9324-BF9BAD1DB9AA}" destId="{7653B506-EC0C-46FB-8529-C692942203A5}" srcOrd="5" destOrd="0" presId="urn:microsoft.com/office/officeart/2005/8/layout/hProcess9"/>
    <dgm:cxn modelId="{06BC6FEC-BCD1-41B4-92B8-44C14C965E37}" type="presParOf" srcId="{EDED3BE7-AA17-4097-9324-BF9BAD1DB9AA}" destId="{10144862-7736-4B52-9BD6-325D896676DB}" srcOrd="6" destOrd="0" presId="urn:microsoft.com/office/officeart/2005/8/layout/hProcess9"/>
    <dgm:cxn modelId="{0A3D3E84-4985-4F1E-95E1-07D2062AED5B}" type="presParOf" srcId="{EDED3BE7-AA17-4097-9324-BF9BAD1DB9AA}" destId="{8FFFA9F5-91A7-40FA-8867-871DDF3A4B06}" srcOrd="7" destOrd="0" presId="urn:microsoft.com/office/officeart/2005/8/layout/hProcess9"/>
    <dgm:cxn modelId="{72CED2DD-897E-4333-A21F-1B9AC7E9B2FC}" type="presParOf" srcId="{EDED3BE7-AA17-4097-9324-BF9BAD1DB9AA}" destId="{8F93481E-4CCB-4BCB-8590-AD2AC751AD62}" srcOrd="8" destOrd="0" presId="urn:microsoft.com/office/officeart/2005/8/layout/hProcess9"/>
    <dgm:cxn modelId="{175E1407-B8F3-48BA-9D45-9752E7334EFD}" type="presParOf" srcId="{EDED3BE7-AA17-4097-9324-BF9BAD1DB9AA}" destId="{D18804F8-CC98-4E09-9A49-9DD65A35E10D}" srcOrd="9" destOrd="0" presId="urn:microsoft.com/office/officeart/2005/8/layout/hProcess9"/>
    <dgm:cxn modelId="{C180B24A-7ED0-44B9-9CB5-645F0B5E7510}" type="presParOf" srcId="{EDED3BE7-AA17-4097-9324-BF9BAD1DB9AA}" destId="{98F46F65-4BD8-426C-91BA-43FE8F6775A8}" srcOrd="10" destOrd="0" presId="urn:microsoft.com/office/officeart/2005/8/layout/hProcess9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4CC87-377B-4A5C-95BF-88E5C16E28CD}">
      <dsp:nvSpPr>
        <dsp:cNvPr id="0" name=""/>
        <dsp:cNvSpPr/>
      </dsp:nvSpPr>
      <dsp:spPr>
        <a:xfrm>
          <a:off x="648071" y="0"/>
          <a:ext cx="7344816" cy="2396435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E8AA86-1150-403F-84E8-98DA546A411B}">
      <dsp:nvSpPr>
        <dsp:cNvPr id="0" name=""/>
        <dsp:cNvSpPr/>
      </dsp:nvSpPr>
      <dsp:spPr>
        <a:xfrm>
          <a:off x="105" y="596237"/>
          <a:ext cx="1264499" cy="120395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Inicio del Proceso de Consulta</a:t>
          </a:r>
          <a:endParaRPr lang="es-ES" sz="1400" b="1" kern="1200" dirty="0"/>
        </a:p>
      </dsp:txBody>
      <dsp:txXfrm>
        <a:off x="58877" y="655009"/>
        <a:ext cx="1146955" cy="1086415"/>
      </dsp:txXfrm>
    </dsp:sp>
    <dsp:sp modelId="{3EC07B46-5932-49C0-91D9-156FADB7628E}">
      <dsp:nvSpPr>
        <dsp:cNvPr id="0" name=""/>
        <dsp:cNvSpPr/>
      </dsp:nvSpPr>
      <dsp:spPr>
        <a:xfrm>
          <a:off x="1475355" y="596237"/>
          <a:ext cx="1264499" cy="1203959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smtClean="0"/>
            <a:t>Planificación del Proceso de Consulta</a:t>
          </a:r>
          <a:endParaRPr lang="es-ES" sz="1400" b="1" kern="1200" dirty="0"/>
        </a:p>
      </dsp:txBody>
      <dsp:txXfrm>
        <a:off x="1534127" y="655009"/>
        <a:ext cx="1146955" cy="1086415"/>
      </dsp:txXfrm>
    </dsp:sp>
    <dsp:sp modelId="{622E75FA-50AB-4AED-B86D-67E8C702BE86}">
      <dsp:nvSpPr>
        <dsp:cNvPr id="0" name=""/>
        <dsp:cNvSpPr/>
      </dsp:nvSpPr>
      <dsp:spPr>
        <a:xfrm>
          <a:off x="2950605" y="596233"/>
          <a:ext cx="1264499" cy="1203968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smtClean="0"/>
            <a:t>Difusión y entrega de información</a:t>
          </a:r>
          <a:endParaRPr lang="es-ES" sz="1400" b="1" kern="1200" dirty="0"/>
        </a:p>
      </dsp:txBody>
      <dsp:txXfrm>
        <a:off x="3009378" y="655006"/>
        <a:ext cx="1146953" cy="1086422"/>
      </dsp:txXfrm>
    </dsp:sp>
    <dsp:sp modelId="{10144862-7736-4B52-9BD6-325D896676DB}">
      <dsp:nvSpPr>
        <dsp:cNvPr id="0" name=""/>
        <dsp:cNvSpPr/>
      </dsp:nvSpPr>
      <dsp:spPr>
        <a:xfrm>
          <a:off x="4425854" y="596237"/>
          <a:ext cx="1264499" cy="1203959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Deliberación Interna del Pueblo Mapuche</a:t>
          </a:r>
          <a:endParaRPr lang="es-ES" sz="1400" b="1" kern="1200" dirty="0"/>
        </a:p>
      </dsp:txBody>
      <dsp:txXfrm>
        <a:off x="4484626" y="655009"/>
        <a:ext cx="1146955" cy="1086415"/>
      </dsp:txXfrm>
    </dsp:sp>
    <dsp:sp modelId="{8F93481E-4CCB-4BCB-8590-AD2AC751AD62}">
      <dsp:nvSpPr>
        <dsp:cNvPr id="0" name=""/>
        <dsp:cNvSpPr/>
      </dsp:nvSpPr>
      <dsp:spPr>
        <a:xfrm>
          <a:off x="5901104" y="596237"/>
          <a:ext cx="1264499" cy="1203959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Etapa de Diálogo</a:t>
          </a:r>
          <a:endParaRPr lang="es-ES" sz="1400" b="1" kern="1200" dirty="0"/>
        </a:p>
      </dsp:txBody>
      <dsp:txXfrm>
        <a:off x="5959876" y="655009"/>
        <a:ext cx="1146955" cy="1086415"/>
      </dsp:txXfrm>
    </dsp:sp>
    <dsp:sp modelId="{98F46F65-4BD8-426C-91BA-43FE8F6775A8}">
      <dsp:nvSpPr>
        <dsp:cNvPr id="0" name=""/>
        <dsp:cNvSpPr/>
      </dsp:nvSpPr>
      <dsp:spPr>
        <a:xfrm>
          <a:off x="7376354" y="596237"/>
          <a:ext cx="1264499" cy="1203959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Devolución de los Resultados</a:t>
          </a:r>
          <a:endParaRPr lang="es-ES" sz="1400" b="1" kern="1200" dirty="0"/>
        </a:p>
      </dsp:txBody>
      <dsp:txXfrm>
        <a:off x="7435126" y="655009"/>
        <a:ext cx="1146955" cy="10864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D8A2DC-D836-4613-A4DE-1E655CC7AB20}">
      <dsp:nvSpPr>
        <dsp:cNvPr id="0" name=""/>
        <dsp:cNvSpPr/>
      </dsp:nvSpPr>
      <dsp:spPr>
        <a:xfrm rot="16200000">
          <a:off x="-677479" y="682210"/>
          <a:ext cx="3024336" cy="165991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kern="1200" dirty="0" smtClean="0"/>
            <a:t>Planificación</a:t>
          </a:r>
          <a:endParaRPr lang="es-CL" sz="2000" kern="1200" dirty="0"/>
        </a:p>
      </dsp:txBody>
      <dsp:txXfrm rot="5400000">
        <a:off x="4731" y="604867"/>
        <a:ext cx="1659915" cy="1814602"/>
      </dsp:txXfrm>
    </dsp:sp>
    <dsp:sp modelId="{C54895B2-F862-4512-AD37-835A605780E8}">
      <dsp:nvSpPr>
        <dsp:cNvPr id="0" name=""/>
        <dsp:cNvSpPr/>
      </dsp:nvSpPr>
      <dsp:spPr>
        <a:xfrm rot="16200000">
          <a:off x="1106929" y="682210"/>
          <a:ext cx="3024336" cy="165991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kern="1200" dirty="0" smtClean="0"/>
            <a:t>Entrega de Información y Difusión </a:t>
          </a:r>
          <a:endParaRPr lang="es-CL" sz="2000" kern="1200" dirty="0"/>
        </a:p>
      </dsp:txBody>
      <dsp:txXfrm rot="5400000">
        <a:off x="1789139" y="604867"/>
        <a:ext cx="1659915" cy="1814602"/>
      </dsp:txXfrm>
    </dsp:sp>
    <dsp:sp modelId="{DDC87DD1-8510-48B2-BD11-06E67F02EF83}">
      <dsp:nvSpPr>
        <dsp:cNvPr id="0" name=""/>
        <dsp:cNvSpPr/>
      </dsp:nvSpPr>
      <dsp:spPr>
        <a:xfrm rot="16200000">
          <a:off x="2891339" y="682210"/>
          <a:ext cx="3024336" cy="165991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kern="1200" dirty="0" smtClean="0"/>
            <a:t>Deliberación interna de los pueblos indígenas</a:t>
          </a:r>
          <a:endParaRPr lang="es-CL" sz="2000" kern="1200" dirty="0"/>
        </a:p>
      </dsp:txBody>
      <dsp:txXfrm rot="5400000">
        <a:off x="3573549" y="604867"/>
        <a:ext cx="1659915" cy="1814602"/>
      </dsp:txXfrm>
    </dsp:sp>
    <dsp:sp modelId="{186611C7-3B6C-458E-9A24-C7CF32A65A9B}">
      <dsp:nvSpPr>
        <dsp:cNvPr id="0" name=""/>
        <dsp:cNvSpPr/>
      </dsp:nvSpPr>
      <dsp:spPr>
        <a:xfrm rot="16200000">
          <a:off x="4675748" y="682210"/>
          <a:ext cx="3024336" cy="165991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kern="1200" dirty="0" smtClean="0"/>
            <a:t>Diálogo</a:t>
          </a:r>
          <a:endParaRPr lang="es-CL" sz="2000" kern="1200" dirty="0"/>
        </a:p>
      </dsp:txBody>
      <dsp:txXfrm rot="5400000">
        <a:off x="5357958" y="604867"/>
        <a:ext cx="1659915" cy="1814602"/>
      </dsp:txXfrm>
    </dsp:sp>
    <dsp:sp modelId="{156B7387-A0B5-456C-B18F-EEE40E82D0A9}">
      <dsp:nvSpPr>
        <dsp:cNvPr id="0" name=""/>
        <dsp:cNvSpPr/>
      </dsp:nvSpPr>
      <dsp:spPr>
        <a:xfrm rot="16200000">
          <a:off x="6460157" y="682210"/>
          <a:ext cx="3024336" cy="165991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600" kern="1200" dirty="0" smtClean="0"/>
            <a:t>Sistematización, comunicación de resultados y término del proceso de consulta </a:t>
          </a:r>
          <a:endParaRPr lang="es-CL" sz="1600" kern="1200" dirty="0"/>
        </a:p>
      </dsp:txBody>
      <dsp:txXfrm rot="5400000">
        <a:off x="7142367" y="604867"/>
        <a:ext cx="1659915" cy="18146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4CC87-377B-4A5C-95BF-88E5C16E28CD}">
      <dsp:nvSpPr>
        <dsp:cNvPr id="0" name=""/>
        <dsp:cNvSpPr/>
      </dsp:nvSpPr>
      <dsp:spPr>
        <a:xfrm>
          <a:off x="648071" y="0"/>
          <a:ext cx="7344816" cy="2396435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E8AA86-1150-403F-84E8-98DA546A411B}">
      <dsp:nvSpPr>
        <dsp:cNvPr id="0" name=""/>
        <dsp:cNvSpPr/>
      </dsp:nvSpPr>
      <dsp:spPr>
        <a:xfrm>
          <a:off x="105" y="596237"/>
          <a:ext cx="1264499" cy="120395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Inicio del Proceso de Consulta</a:t>
          </a:r>
          <a:endParaRPr lang="es-ES" sz="1400" b="1" kern="1200" dirty="0"/>
        </a:p>
      </dsp:txBody>
      <dsp:txXfrm>
        <a:off x="58877" y="655009"/>
        <a:ext cx="1146955" cy="1086415"/>
      </dsp:txXfrm>
    </dsp:sp>
    <dsp:sp modelId="{3EC07B46-5932-49C0-91D9-156FADB7628E}">
      <dsp:nvSpPr>
        <dsp:cNvPr id="0" name=""/>
        <dsp:cNvSpPr/>
      </dsp:nvSpPr>
      <dsp:spPr>
        <a:xfrm>
          <a:off x="1475355" y="596237"/>
          <a:ext cx="1264499" cy="1203959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smtClean="0"/>
            <a:t>Planificación del Proceso de Consulta</a:t>
          </a:r>
          <a:endParaRPr lang="es-ES" sz="1400" b="1" kern="1200" dirty="0"/>
        </a:p>
      </dsp:txBody>
      <dsp:txXfrm>
        <a:off x="1534127" y="655009"/>
        <a:ext cx="1146955" cy="1086415"/>
      </dsp:txXfrm>
    </dsp:sp>
    <dsp:sp modelId="{622E75FA-50AB-4AED-B86D-67E8C702BE86}">
      <dsp:nvSpPr>
        <dsp:cNvPr id="0" name=""/>
        <dsp:cNvSpPr/>
      </dsp:nvSpPr>
      <dsp:spPr>
        <a:xfrm>
          <a:off x="2950605" y="596233"/>
          <a:ext cx="1264499" cy="1203968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smtClean="0"/>
            <a:t>Difusión y entrega de información</a:t>
          </a:r>
          <a:endParaRPr lang="es-ES" sz="1400" b="1" kern="1200" dirty="0"/>
        </a:p>
      </dsp:txBody>
      <dsp:txXfrm>
        <a:off x="3009378" y="655006"/>
        <a:ext cx="1146953" cy="1086422"/>
      </dsp:txXfrm>
    </dsp:sp>
    <dsp:sp modelId="{10144862-7736-4B52-9BD6-325D896676DB}">
      <dsp:nvSpPr>
        <dsp:cNvPr id="0" name=""/>
        <dsp:cNvSpPr/>
      </dsp:nvSpPr>
      <dsp:spPr>
        <a:xfrm>
          <a:off x="4425854" y="596237"/>
          <a:ext cx="1264499" cy="1203959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Deliberación Interna del Pueblo Mapuche</a:t>
          </a:r>
          <a:endParaRPr lang="es-ES" sz="1400" b="1" kern="1200" dirty="0"/>
        </a:p>
      </dsp:txBody>
      <dsp:txXfrm>
        <a:off x="4484626" y="655009"/>
        <a:ext cx="1146955" cy="1086415"/>
      </dsp:txXfrm>
    </dsp:sp>
    <dsp:sp modelId="{8F93481E-4CCB-4BCB-8590-AD2AC751AD62}">
      <dsp:nvSpPr>
        <dsp:cNvPr id="0" name=""/>
        <dsp:cNvSpPr/>
      </dsp:nvSpPr>
      <dsp:spPr>
        <a:xfrm>
          <a:off x="5901104" y="596237"/>
          <a:ext cx="1264499" cy="1203959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Etapa de Diálogo</a:t>
          </a:r>
          <a:endParaRPr lang="es-ES" sz="1400" b="1" kern="1200" dirty="0"/>
        </a:p>
      </dsp:txBody>
      <dsp:txXfrm>
        <a:off x="5959876" y="655009"/>
        <a:ext cx="1146955" cy="1086415"/>
      </dsp:txXfrm>
    </dsp:sp>
    <dsp:sp modelId="{98F46F65-4BD8-426C-91BA-43FE8F6775A8}">
      <dsp:nvSpPr>
        <dsp:cNvPr id="0" name=""/>
        <dsp:cNvSpPr/>
      </dsp:nvSpPr>
      <dsp:spPr>
        <a:xfrm>
          <a:off x="7376354" y="596237"/>
          <a:ext cx="1264499" cy="1203959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Devolución de los Resultados</a:t>
          </a:r>
          <a:endParaRPr lang="es-ES" sz="1400" b="1" kern="1200" dirty="0"/>
        </a:p>
      </dsp:txBody>
      <dsp:txXfrm>
        <a:off x="7435126" y="655009"/>
        <a:ext cx="1146955" cy="10864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noProof="0" smtClean="0"/>
              <a:t>Click to edit Master text styles</a:t>
            </a:r>
          </a:p>
          <a:p>
            <a:pPr lvl="1"/>
            <a:r>
              <a:rPr lang="es-CL" noProof="0" smtClean="0"/>
              <a:t>Second level</a:t>
            </a:r>
          </a:p>
          <a:p>
            <a:pPr lvl="2"/>
            <a:r>
              <a:rPr lang="es-CL" noProof="0" smtClean="0"/>
              <a:t>Third level</a:t>
            </a:r>
          </a:p>
          <a:p>
            <a:pPr lvl="3"/>
            <a:r>
              <a:rPr lang="es-CL" noProof="0" smtClean="0"/>
              <a:t>Fourth level</a:t>
            </a:r>
          </a:p>
          <a:p>
            <a:pPr lvl="4"/>
            <a:r>
              <a:rPr lang="es-CL" noProof="0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A82F73A9-C5C9-4CF5-9C9A-2862BEDCAB0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33302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2F73A9-C5C9-4CF5-9C9A-2862BEDCAB0D}" type="slidenum">
              <a:rPr lang="es-CL" smtClean="0"/>
              <a:pPr>
                <a:defRPr/>
              </a:pPr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31403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C7397-781B-4F66-AF60-EF5DA975C8D5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90B65-6CF8-4ED9-8E4B-656CFE40222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021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3CF65-7458-4ED4-BFDD-A34F2934F818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42E72-40E0-4C0F-B1A8-DF0681C7CF6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3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135AD-2C9D-49B0-AEDE-9EB053FF2B8D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C1829-9039-408F-803B-8932DA6288B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55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730CE-3A31-455C-8BF6-180DB418955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850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4F640-4255-4455-9132-109A73AF523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7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C0F69-59CA-45C2-B6EA-CD78D410091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61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77963"/>
            <a:ext cx="401161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6413" y="1477963"/>
            <a:ext cx="4013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81E44-90E9-4754-8E2D-B6987E38C22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515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2B4D1-5433-4D65-A999-B510C0FF730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982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C2CFF-14A3-4A0C-AACE-6A2FB6E2EAB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85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08555-6727-4681-9828-220A0EA7D19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08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1AF89-9A87-4863-9129-DFB6CF5ECEC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62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8EA42-BC9F-4A4E-8557-D5F8C2231C45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A7B0E-C068-4BF6-97BF-4ADC9F2A497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6572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D3C0-91C4-487F-936A-64DC6981111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473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A6CC6-91F4-4CE2-92B9-A3DEA2D4CE0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59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86500" y="152400"/>
            <a:ext cx="204311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59817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F70BA-1434-420A-9104-C7DC84C6592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7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152400"/>
            <a:ext cx="8177213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3DA56-5337-496E-8AA8-97F2FFBA124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9352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164513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77963"/>
            <a:ext cx="4011613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16413" y="1477963"/>
            <a:ext cx="4013200" cy="2185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316413" y="3816350"/>
            <a:ext cx="40132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579BF-C657-4725-9405-AFA9AA0DC82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7912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3D70C-600A-4574-B580-47F597F0F26E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DD668-AAA0-40F5-BF1E-87D0697A2BD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856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3EEA8-739D-4C6F-B832-0B15C06D434F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0232C-AC0B-4033-B926-878B089FBC0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075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FD965-A667-450A-BDE2-B3650E7E9EAD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C976C-60E6-4BF2-A24C-880804CAE84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4199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06FF2-868C-47D4-9757-2E336FD94007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16BEB-DA76-4CCB-AA16-333C8BA3D7C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926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23A7-D165-48BC-B856-7FD6EF5747AD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1F63A-F9E7-46E0-9114-D01607B9CB8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88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CD031-3805-49DD-A12D-693E5598ED96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DE1AC-16F0-4FF8-AFBF-F9CE744173A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1636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54AC9-3951-4E05-A2D8-B1B5EC0A2DD5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ADDDA-2553-415B-9311-A28ED00B241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940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8D184-CE82-422E-8AE3-AD2D7F649A7B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2F414-27CC-4281-BD31-D8E352D2AB1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2651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DDCF7-DCA5-40D5-B1DC-8D6DF5088279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F94A9-BA87-47D4-A64F-CEE48595CAB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906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4F20F-6224-48A3-85C8-029BD6C2D885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BB9A0-24EA-4DFE-A3E1-68081E26C2F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96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149F0-FC6C-4928-948C-47E6B7239CCA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394C0-05D2-40A6-8AFD-08AB6A01EA5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975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935AE-5342-4950-8DA1-6924E6347CE1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15BB8-5DC2-48C2-805F-0D363E67D51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7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64054-4632-4442-9F9D-ED51F9F764EA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123BD-E894-4E5F-BE5E-AC55B5AA0BE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2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1281F-E785-4C81-9E2B-7485F5682747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050CB-153D-4181-9A48-2DBE703B412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14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8F146-9462-48E9-BA4B-0132DEC27541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408F5-2D05-4287-B69C-AC676C172D2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8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C44D0-0D80-4D6D-A5FC-ECD98DF440A6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775AE-AA49-4BB8-841F-96742C8D6EC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551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24013-68FC-4A4F-A8C0-30A5FFB99D9B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9EE2D-CAC6-44FD-A949-1AC8ADE6663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5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69948-A924-4209-B547-53A4140C349E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C4802-BE6B-4C93-AC74-6F68EC94ED9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115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4"/>
          <p:cNvSpPr>
            <a:spLocks noChangeArrowheads="1"/>
          </p:cNvSpPr>
          <p:nvPr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7" name="Rectangle 65"/>
          <p:cNvSpPr>
            <a:spLocks noChangeArrowheads="1"/>
          </p:cNvSpPr>
          <p:nvPr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70"/>
          <p:cNvSpPr>
            <a:spLocks noChangeArrowheads="1"/>
          </p:cNvSpPr>
          <p:nvPr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30" name="Rectangle 71"/>
          <p:cNvSpPr>
            <a:spLocks noChangeArrowheads="1"/>
          </p:cNvSpPr>
          <p:nvPr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31" name="8 Imagen" descr="Sin título-1.pn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9738" y="3482975"/>
            <a:ext cx="100488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D4CE98-678D-4946-88BB-37B249280037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20CC8A2-2F66-48B2-98D5-51124571889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3" name="Rectangle 10"/>
          <p:cNvSpPr>
            <a:spLocks noChangeArrowheads="1"/>
          </p:cNvSpPr>
          <p:nvPr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4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Haga clic para cambiar el estilo de título	</a:t>
            </a:r>
          </a:p>
        </p:txBody>
      </p:sp>
      <p:sp>
        <p:nvSpPr>
          <p:cNvPr id="20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Haga clic para modificar el estilo de texto del patrón</a:t>
            </a:r>
          </a:p>
          <a:p>
            <a:pPr lvl="1"/>
            <a:r>
              <a:rPr lang="en-US" altLang="en-US" smtClean="0"/>
              <a:t>Segundo nivel</a:t>
            </a:r>
          </a:p>
          <a:p>
            <a:pPr lvl="2"/>
            <a:r>
              <a:rPr lang="en-US" altLang="en-US" smtClean="0"/>
              <a:t>Tercer nivel</a:t>
            </a:r>
          </a:p>
          <a:p>
            <a:pPr lvl="3"/>
            <a:r>
              <a:rPr lang="en-US" altLang="en-US" smtClean="0"/>
              <a:t>Cuarto nivel</a:t>
            </a:r>
          </a:p>
          <a:p>
            <a:pPr lvl="4"/>
            <a:r>
              <a:rPr lang="en-US" altLang="en-US" smtClean="0"/>
              <a:t>Quinto nivel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>
              <a:defRPr/>
            </a:pPr>
            <a:fld id="{93A7FAD6-E66B-4D3F-8ACB-6AC8E931774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34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34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34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34" charset="0"/>
          <a:ea typeface="ヒラギノ角ゴ Pro W3" charset="-128"/>
          <a:cs typeface="Verdana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34" charset="0"/>
          <a:ea typeface="ヒラギノ角ゴ Pro W3" charset="-128"/>
          <a:cs typeface="Verdana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34" charset="0"/>
          <a:ea typeface="ヒラギノ角ゴ Pro W3" charset="-128"/>
          <a:cs typeface="Verdana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34" charset="0"/>
          <a:ea typeface="ヒラギノ角ゴ Pro W3" charset="-128"/>
          <a:cs typeface="Verdana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34" charset="0"/>
          <a:ea typeface="ヒラギノ角ゴ Pro W3" charset="-128"/>
          <a:cs typeface="Verdana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rgbClr val="595959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595959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>
          <a:solidFill>
            <a:srgbClr val="595959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rgbClr val="595959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>
              <a:defRPr/>
            </a:pPr>
            <a:endParaRPr lang="es-CL">
              <a:solidFill>
                <a:srgbClr val="FFFFFF"/>
              </a:solidFill>
            </a:endParaRPr>
          </a:p>
        </p:txBody>
      </p:sp>
      <p:sp>
        <p:nvSpPr>
          <p:cNvPr id="3075" name="Rectangle 13"/>
          <p:cNvSpPr>
            <a:spLocks noChangeArrowheads="1"/>
          </p:cNvSpPr>
          <p:nvPr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6" name="Rectangle 12"/>
          <p:cNvSpPr>
            <a:spLocks noChangeArrowheads="1"/>
          </p:cNvSpPr>
          <p:nvPr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  <a:extLst/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077" name="16 Imagen" descr="logo mop alta.jp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0" y="2071688"/>
            <a:ext cx="1998663" cy="181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87169D4-D88E-4C95-9D69-9B3610A7659A}" type="datetimeFigureOut">
              <a:rPr lang="es-ES"/>
              <a:pPr>
                <a:defRPr/>
              </a:pPr>
              <a:t>19/12/2015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BFD473-AF86-461C-88BF-CE1A3AFEC6F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ヒラギノ角ゴ Pro W3" charset="-128"/>
          <a:cs typeface="Verdana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ヒラギノ角ゴ Pro W3" charset="-128"/>
          <a:cs typeface="Verdana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ヒラギノ角ゴ Pro W3" charset="-128"/>
          <a:cs typeface="Verdana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ヒラギノ角ゴ Pro W3" charset="-128"/>
          <a:cs typeface="Verdana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ヒラギノ角ゴ Pro W3" charset="-128"/>
          <a:cs typeface="Verdana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javier.badilla@mop.gov.cl" TargetMode="External"/><Relationship Id="rId2" Type="http://schemas.openxmlformats.org/officeDocument/2006/relationships/hyperlink" Target="mailto:gianinna.panelli@mop.gov.cl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Karina.canete@mop.gov.cl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144909" y="1340768"/>
            <a:ext cx="889158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Consulta Indígena – Convenio 169 OIT</a:t>
            </a:r>
            <a:b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/>
            </a:r>
            <a:b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Mejoramiento </a:t>
            </a: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Caleta Pesquera de </a:t>
            </a: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Bonifacio </a:t>
            </a: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Comuna de </a:t>
            </a: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Valdivia</a:t>
            </a:r>
            <a:b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/>
            </a:r>
            <a:b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Taller de Difusión</a:t>
            </a:r>
            <a: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/>
            </a:r>
            <a:br>
              <a:rPr lang="es-ES_tradnl" alt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endParaRPr lang="es-ES_tradnl" altLang="en-US" sz="2400" b="1" dirty="0" smtClean="0">
              <a:solidFill>
                <a:srgbClr val="FFFFFF"/>
              </a:solidFill>
              <a:latin typeface="Verdana" pitchFamily="34" charset="0"/>
              <a:ea typeface="Verdana" pitchFamily="34" charset="0"/>
              <a:cs typeface="Verdana" pitchFamily="34" charset="0"/>
              <a:sym typeface="Verdana Bold" charset="0"/>
            </a:endParaRPr>
          </a:p>
        </p:txBody>
      </p:sp>
      <p:sp>
        <p:nvSpPr>
          <p:cNvPr id="3" name="4 CuadroTexto"/>
          <p:cNvSpPr txBox="1">
            <a:spLocks noChangeArrowheads="1"/>
          </p:cNvSpPr>
          <p:nvPr/>
        </p:nvSpPr>
        <p:spPr bwMode="auto">
          <a:xfrm>
            <a:off x="1475656" y="4365104"/>
            <a:ext cx="63722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endParaRPr lang="es-CL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eaLnBrk="1" hangingPunct="1"/>
            <a:r>
              <a:rPr lang="es-CL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Ministerio </a:t>
            </a:r>
            <a:r>
              <a:rPr lang="es-CL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 Obras Públicas </a:t>
            </a:r>
          </a:p>
          <a:p>
            <a:pPr algn="ctr" eaLnBrk="1" hangingPunct="1"/>
            <a:r>
              <a:rPr lang="es-CL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Dirección </a:t>
            </a:r>
            <a:r>
              <a:rPr lang="es-CL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 Obras Portuarias</a:t>
            </a:r>
          </a:p>
          <a:p>
            <a:pPr algn="ctr" eaLnBrk="1" hangingPunct="1"/>
            <a:r>
              <a:rPr lang="es-CL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Región de Los Ríos</a:t>
            </a:r>
            <a:endParaRPr lang="es-CL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3 CuadroTexto"/>
          <p:cNvSpPr txBox="1">
            <a:spLocks noChangeArrowheads="1"/>
          </p:cNvSpPr>
          <p:nvPr/>
        </p:nvSpPr>
        <p:spPr bwMode="auto">
          <a:xfrm>
            <a:off x="6587863" y="6444044"/>
            <a:ext cx="25206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algn="r" eaLnBrk="1" hangingPunct="1"/>
            <a:r>
              <a:rPr lang="es-CL" b="1" dirty="0" smtClean="0">
                <a:latin typeface="+mn-lt"/>
              </a:rPr>
              <a:t>19 Diciembre </a:t>
            </a:r>
            <a:r>
              <a:rPr lang="es-CL" b="1" dirty="0" smtClean="0">
                <a:latin typeface="+mn-lt"/>
              </a:rPr>
              <a:t>2015</a:t>
            </a:r>
            <a:endParaRPr lang="es-CL" b="1" dirty="0">
              <a:latin typeface="+mn-lt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 txBox="1">
            <a:spLocks/>
          </p:cNvSpPr>
          <p:nvPr/>
        </p:nvSpPr>
        <p:spPr bwMode="auto">
          <a:xfrm>
            <a:off x="5004048" y="415472"/>
            <a:ext cx="3262545" cy="504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s-ES" b="1" dirty="0" smtClean="0">
                <a:solidFill>
                  <a:srgbClr val="0070C0"/>
                </a:solidFill>
                <a:latin typeface="+mj-lt"/>
              </a:rPr>
              <a:t>ÁREA  DE ESTUDIO</a:t>
            </a:r>
            <a:endParaRPr lang="es-ES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472052"/>
            <a:ext cx="3455719" cy="3859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Rectangle 1"/>
          <p:cNvSpPr/>
          <p:nvPr/>
        </p:nvSpPr>
        <p:spPr>
          <a:xfrm>
            <a:off x="4826814" y="955922"/>
            <a:ext cx="4003288" cy="314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sz="1600" dirty="0">
                <a:latin typeface="+mj-lt"/>
                <a:cs typeface="ヒラギノ角ゴ Pro W3" charset="-128"/>
              </a:rPr>
              <a:t>La localidad de Bonifacio, se ubica </a:t>
            </a:r>
            <a:r>
              <a:rPr lang="es-CL" sz="1600" dirty="0" smtClean="0">
                <a:latin typeface="+mj-lt"/>
                <a:cs typeface="ヒラギノ角ゴ Pro W3" charset="-128"/>
              </a:rPr>
              <a:t>40 </a:t>
            </a:r>
            <a:r>
              <a:rPr lang="es-CL" sz="1600" dirty="0">
                <a:latin typeface="+mj-lt"/>
                <a:cs typeface="ヒラギノ角ゴ Pro W3" charset="-128"/>
              </a:rPr>
              <a:t>km. al noroeste de Valdivia; es vecina de </a:t>
            </a:r>
            <a:r>
              <a:rPr lang="es-CL" sz="1600" dirty="0" smtClean="0">
                <a:latin typeface="+mj-lt"/>
                <a:cs typeface="ヒラギノ角ゴ Pro W3" charset="-128"/>
              </a:rPr>
              <a:t>las comunidades </a:t>
            </a:r>
            <a:r>
              <a:rPr lang="es-CL" sz="1600" dirty="0">
                <a:latin typeface="+mj-lt"/>
                <a:cs typeface="ヒラギノ角ゴ Pro W3" charset="-128"/>
              </a:rPr>
              <a:t>de </a:t>
            </a:r>
            <a:r>
              <a:rPr lang="es-CL" sz="1600" dirty="0" err="1">
                <a:latin typeface="+mj-lt"/>
                <a:cs typeface="ヒラギノ角ゴ Pro W3" charset="-128"/>
              </a:rPr>
              <a:t>Curiñanco</a:t>
            </a:r>
            <a:r>
              <a:rPr lang="es-CL" sz="1600" dirty="0">
                <a:latin typeface="+mj-lt"/>
                <a:cs typeface="ヒラギノ角ゴ Pro W3" charset="-128"/>
              </a:rPr>
              <a:t> y </a:t>
            </a:r>
            <a:r>
              <a:rPr lang="es-CL" sz="1600" dirty="0" err="1">
                <a:latin typeface="+mj-lt"/>
                <a:cs typeface="ヒラギノ角ゴ Pro W3" charset="-128"/>
              </a:rPr>
              <a:t>Pilolcura</a:t>
            </a:r>
            <a:r>
              <a:rPr lang="es-CL" sz="1600" dirty="0">
                <a:latin typeface="+mj-lt"/>
                <a:cs typeface="ヒラギノ角ゴ Pro W3" charset="-128"/>
              </a:rPr>
              <a:t>, pertenecientes a la comuna de Valdivia, Provincia </a:t>
            </a:r>
            <a:r>
              <a:rPr lang="es-CL" sz="1600" dirty="0" smtClean="0">
                <a:latin typeface="+mj-lt"/>
                <a:cs typeface="ヒラギノ角ゴ Pro W3" charset="-128"/>
              </a:rPr>
              <a:t>de Valdivia</a:t>
            </a:r>
            <a:r>
              <a:rPr lang="es-CL" sz="1600" dirty="0">
                <a:latin typeface="+mj-lt"/>
                <a:cs typeface="ヒラギノ角ゴ Pro W3" charset="-128"/>
              </a:rPr>
              <a:t>, Región de Los Ríos</a:t>
            </a:r>
            <a:r>
              <a:rPr lang="es-CL" sz="1600" dirty="0" smtClean="0">
                <a:latin typeface="+mj-lt"/>
                <a:cs typeface="ヒラギノ角ゴ Pro W3" charset="-128"/>
              </a:rPr>
              <a:t>.</a:t>
            </a:r>
          </a:p>
          <a:p>
            <a:pPr algn="just"/>
            <a:endParaRPr lang="es-CL" sz="1600" dirty="0">
              <a:latin typeface="+mj-lt"/>
              <a:cs typeface="ヒラギノ角ゴ Pro W3" charset="-128"/>
            </a:endParaRPr>
          </a:p>
          <a:p>
            <a:pPr algn="just"/>
            <a:endParaRPr lang="es-CL" sz="1600" dirty="0">
              <a:latin typeface="+mj-lt"/>
              <a:cs typeface="ヒラギノ角ゴ Pro W3" charset="-128"/>
            </a:endParaRPr>
          </a:p>
          <a:p>
            <a:pPr algn="just" eaLnBrk="0" hangingPunct="0">
              <a:spcBef>
                <a:spcPct val="20000"/>
              </a:spcBef>
            </a:pPr>
            <a:endParaRPr lang="es-CL" sz="1600" dirty="0" smtClean="0">
              <a:latin typeface="+mj-lt"/>
              <a:cs typeface="ヒラギノ角ゴ Pro W3" charset="-128"/>
            </a:endParaRPr>
          </a:p>
          <a:p>
            <a:pPr algn="just" eaLnBrk="0" hangingPunct="0">
              <a:spcBef>
                <a:spcPct val="20000"/>
              </a:spcBef>
            </a:pPr>
            <a:r>
              <a:rPr lang="es-CL" sz="1600" dirty="0" smtClean="0">
                <a:latin typeface="+mj-lt"/>
                <a:cs typeface="ヒラギノ角ゴ Pro W3" charset="-128"/>
              </a:rPr>
              <a:t>El </a:t>
            </a:r>
            <a:r>
              <a:rPr lang="es-CL" sz="1600" dirty="0">
                <a:latin typeface="+mj-lt"/>
                <a:cs typeface="ヒラギノ角ゴ Pro W3" charset="-128"/>
              </a:rPr>
              <a:t>Área de Estudio  está comprendida dentro de la actual  </a:t>
            </a:r>
            <a:r>
              <a:rPr lang="es-CL" sz="1600" dirty="0" smtClean="0">
                <a:latin typeface="+mj-lt"/>
                <a:cs typeface="ヒラギノ角ゴ Pro W3" charset="-128"/>
              </a:rPr>
              <a:t>Caleta</a:t>
            </a:r>
            <a:r>
              <a:rPr lang="es-CL" sz="1600" dirty="0">
                <a:latin typeface="+mj-lt"/>
                <a:cs typeface="ヒラギノ角ゴ Pro W3" charset="-128"/>
              </a:rPr>
              <a:t>.</a:t>
            </a:r>
            <a:endParaRPr lang="es-CL" sz="16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3" y="360880"/>
            <a:ext cx="4603950" cy="3513028"/>
          </a:xfrm>
          <a:prstGeom prst="rect">
            <a:avLst/>
          </a:prstGeom>
        </p:spPr>
      </p:pic>
      <p:pic>
        <p:nvPicPr>
          <p:cNvPr id="9" name="Imagen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27"/>
          <a:stretch>
            <a:fillRect/>
          </a:stretch>
        </p:blipFill>
        <p:spPr bwMode="auto">
          <a:xfrm>
            <a:off x="197814" y="4007906"/>
            <a:ext cx="4654048" cy="246414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/>
          <p:cNvSpPr txBox="1"/>
          <p:nvPr/>
        </p:nvSpPr>
        <p:spPr>
          <a:xfrm>
            <a:off x="197814" y="4021555"/>
            <a:ext cx="1480861" cy="323165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1500" dirty="0" smtClean="0">
                <a:solidFill>
                  <a:schemeClr val="bg1"/>
                </a:solidFill>
                <a:latin typeface="+mj-lt"/>
              </a:rPr>
              <a:t>Caleta Bonifacio</a:t>
            </a:r>
            <a:endParaRPr lang="es-CL" sz="15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6142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472052"/>
            <a:ext cx="3455719" cy="3859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 bwMode="auto">
          <a:xfrm>
            <a:off x="2542079" y="695050"/>
            <a:ext cx="6155236" cy="554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ern="120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kern="120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kern="1200">
                <a:solidFill>
                  <a:srgbClr val="595959"/>
                </a:solidFill>
                <a:latin typeface="+mn-lt"/>
                <a:ea typeface="ヒラギノ角ゴ Pro W3" charset="-128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s-ES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ヒラギノ角ゴ Pro W3"/>
                <a:cs typeface="ヒラギノ角ゴ Pro W3"/>
              </a:rPr>
              <a:t>	</a:t>
            </a: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ヒラギノ角ゴ Pro W3"/>
                <a:cs typeface="ヒラギノ角ゴ Pro W3"/>
              </a:rPr>
              <a:t>	</a:t>
            </a: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ヒラギノ角ゴ Pro W3"/>
                <a:cs typeface="ヒラギノ角ゴ Pro W3"/>
              </a:rPr>
              <a:t>OBJETIVO </a:t>
            </a: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ヒラギノ角ゴ Pro W3"/>
                <a:cs typeface="ヒラギノ角ゴ Pro W3"/>
              </a:rPr>
              <a:t>DEL PROYECTO</a:t>
            </a:r>
          </a:p>
          <a:p>
            <a:pPr marL="0" indent="0" algn="just">
              <a:buFont typeface="Arial" pitchFamily="34" charset="0"/>
              <a:buNone/>
            </a:pPr>
            <a:endParaRPr lang="es-ES" b="1" dirty="0" smtClean="0">
              <a:solidFill>
                <a:schemeClr val="tx1"/>
              </a:solidFill>
              <a:latin typeface="+mj-lt"/>
              <a:ea typeface="ヒラギノ角ゴ Pro W3"/>
            </a:endParaRPr>
          </a:p>
          <a:p>
            <a:pPr marL="0" indent="0" algn="just">
              <a:buNone/>
            </a:pPr>
            <a:r>
              <a:rPr lang="es-CL" sz="1800" dirty="0">
                <a:solidFill>
                  <a:schemeClr val="tx1"/>
                </a:solidFill>
                <a:latin typeface="+mj-lt"/>
              </a:rPr>
              <a:t>El objetivo de esta consultoría es la </a:t>
            </a:r>
            <a:r>
              <a:rPr lang="es-CL" sz="1800" b="1" dirty="0">
                <a:solidFill>
                  <a:schemeClr val="tx1"/>
                </a:solidFill>
                <a:latin typeface="+mj-lt"/>
              </a:rPr>
              <a:t>realización del diseño definitivo de las obras </a:t>
            </a:r>
            <a:r>
              <a:rPr lang="es-CL" sz="1800" b="1" dirty="0" smtClean="0">
                <a:solidFill>
                  <a:schemeClr val="tx1"/>
                </a:solidFill>
                <a:latin typeface="+mj-lt"/>
              </a:rPr>
              <a:t>de infraestructura </a:t>
            </a:r>
            <a:r>
              <a:rPr lang="es-CL" sz="1800" b="1" dirty="0">
                <a:solidFill>
                  <a:schemeClr val="tx1"/>
                </a:solidFill>
                <a:latin typeface="+mj-lt"/>
              </a:rPr>
              <a:t>marítima y terrestre para la pesca artesanal requerida en Caleta Bonifacio</a:t>
            </a:r>
            <a:r>
              <a:rPr lang="es-CL" sz="1800" dirty="0">
                <a:solidFill>
                  <a:schemeClr val="tx1"/>
                </a:solidFill>
                <a:latin typeface="+mj-lt"/>
              </a:rPr>
              <a:t>, y </a:t>
            </a:r>
            <a:r>
              <a:rPr lang="es-CL" sz="1800" dirty="0" smtClean="0">
                <a:solidFill>
                  <a:schemeClr val="tx1"/>
                </a:solidFill>
                <a:latin typeface="+mj-lt"/>
              </a:rPr>
              <a:t>sus obras </a:t>
            </a:r>
            <a:r>
              <a:rPr lang="es-CL" sz="1800" dirty="0">
                <a:solidFill>
                  <a:schemeClr val="tx1"/>
                </a:solidFill>
                <a:latin typeface="+mj-lt"/>
              </a:rPr>
              <a:t>anexas y/o complementarias, </a:t>
            </a:r>
            <a:r>
              <a:rPr lang="es-CL" sz="1800" dirty="0" smtClean="0">
                <a:solidFill>
                  <a:schemeClr val="tx1"/>
                </a:solidFill>
                <a:latin typeface="+mj-lt"/>
              </a:rPr>
              <a:t>mejorando así las condiciones de </a:t>
            </a:r>
            <a:r>
              <a:rPr lang="es-CL" sz="1800" dirty="0">
                <a:solidFill>
                  <a:schemeClr val="tx1"/>
                </a:solidFill>
                <a:latin typeface="+mj-lt"/>
              </a:rPr>
              <a:t>productividad, operación, seguridad, higiene y turismo asociado a la actividad </a:t>
            </a:r>
            <a:r>
              <a:rPr lang="es-CL" sz="1800" dirty="0" smtClean="0">
                <a:solidFill>
                  <a:schemeClr val="tx1"/>
                </a:solidFill>
                <a:latin typeface="+mj-lt"/>
              </a:rPr>
              <a:t>pesquera artesanal </a:t>
            </a:r>
            <a:r>
              <a:rPr lang="es-CL" sz="1800" dirty="0">
                <a:solidFill>
                  <a:schemeClr val="tx1"/>
                </a:solidFill>
                <a:latin typeface="+mj-lt"/>
              </a:rPr>
              <a:t>de la localidad</a:t>
            </a:r>
            <a:r>
              <a:rPr lang="es-CL" sz="1800" dirty="0" smtClean="0">
                <a:solidFill>
                  <a:schemeClr val="tx1"/>
                </a:solidFill>
                <a:latin typeface="+mj-lt"/>
              </a:rPr>
              <a:t>.</a:t>
            </a:r>
            <a:endParaRPr lang="es-CL" sz="18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"/>
            <a:ext cx="2084486" cy="144837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6" y="1829402"/>
            <a:ext cx="2085482" cy="156168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9" y="3477074"/>
            <a:ext cx="2103480" cy="1604515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6" y="5167575"/>
            <a:ext cx="2135498" cy="172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472052"/>
            <a:ext cx="3455719" cy="3859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455719" y="116112"/>
            <a:ext cx="5551797" cy="6746723"/>
          </a:xfrm>
        </p:spPr>
        <p:txBody>
          <a:bodyPr/>
          <a:lstStyle/>
          <a:p>
            <a:pPr marL="0" indent="0" algn="ctr">
              <a:buNone/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ea typeface="ヒラギノ角ゴ Pro W3"/>
                <a:cs typeface="ヒラギノ角ゴ Pro W3"/>
              </a:rPr>
              <a:t>SITUACIÓN </a:t>
            </a: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ea typeface="ヒラギノ角ゴ Pro W3"/>
                <a:cs typeface="ヒラギノ角ゴ Pro W3"/>
              </a:rPr>
              <a:t>ACTUAL</a:t>
            </a:r>
            <a:endParaRPr lang="es-ES" dirty="0"/>
          </a:p>
          <a:p>
            <a:pPr marL="0" indent="0" algn="just">
              <a:spcBef>
                <a:spcPct val="0"/>
              </a:spcBef>
              <a:buNone/>
            </a:pPr>
            <a:r>
              <a:rPr lang="es-CL" dirty="0" smtClean="0">
                <a:solidFill>
                  <a:schemeClr val="tx1"/>
                </a:solidFill>
              </a:rPr>
              <a:t>La </a:t>
            </a:r>
            <a:r>
              <a:rPr lang="es-CL" dirty="0">
                <a:solidFill>
                  <a:schemeClr val="tx1"/>
                </a:solidFill>
              </a:rPr>
              <a:t>Caleta </a:t>
            </a:r>
            <a:r>
              <a:rPr lang="es-CL" dirty="0" smtClean="0">
                <a:solidFill>
                  <a:schemeClr val="tx1"/>
                </a:solidFill>
              </a:rPr>
              <a:t>de Pescadores cuenta con: </a:t>
            </a:r>
          </a:p>
          <a:p>
            <a:pPr marL="0" indent="0" algn="just">
              <a:spcBef>
                <a:spcPct val="0"/>
              </a:spcBef>
              <a:buNone/>
            </a:pPr>
            <a:endParaRPr lang="es-CL" sz="1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CL" b="1" dirty="0">
                <a:solidFill>
                  <a:schemeClr val="tx2"/>
                </a:solidFill>
              </a:rPr>
              <a:t>Área de Trabajo:</a:t>
            </a:r>
          </a:p>
          <a:p>
            <a:pPr algn="just">
              <a:spcBef>
                <a:spcPct val="0"/>
              </a:spcBef>
            </a:pPr>
            <a:r>
              <a:rPr lang="es-CL" dirty="0" smtClean="0">
                <a:solidFill>
                  <a:schemeClr val="tx1"/>
                </a:solidFill>
              </a:rPr>
              <a:t>10 Boxes.</a:t>
            </a:r>
          </a:p>
          <a:p>
            <a:pPr algn="just">
              <a:spcBef>
                <a:spcPct val="0"/>
              </a:spcBef>
            </a:pPr>
            <a:r>
              <a:rPr lang="es-CL" dirty="0" smtClean="0">
                <a:solidFill>
                  <a:schemeClr val="tx1"/>
                </a:solidFill>
              </a:rPr>
              <a:t>Galpón Multipropósito.</a:t>
            </a:r>
          </a:p>
          <a:p>
            <a:pPr algn="just">
              <a:spcBef>
                <a:spcPct val="0"/>
              </a:spcBef>
            </a:pPr>
            <a:endParaRPr lang="es-CL" sz="1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CL" b="1" dirty="0">
                <a:solidFill>
                  <a:schemeClr val="tx2"/>
                </a:solidFill>
              </a:rPr>
              <a:t>Área Sede Social:</a:t>
            </a:r>
          </a:p>
          <a:p>
            <a:pPr algn="just">
              <a:spcBef>
                <a:spcPct val="0"/>
              </a:spcBef>
            </a:pPr>
            <a:r>
              <a:rPr lang="es-CL" dirty="0" smtClean="0">
                <a:solidFill>
                  <a:schemeClr val="tx1"/>
                </a:solidFill>
              </a:rPr>
              <a:t>Sala de Administración y Reuniones.</a:t>
            </a:r>
          </a:p>
          <a:p>
            <a:pPr algn="just">
              <a:spcBef>
                <a:spcPct val="0"/>
              </a:spcBef>
            </a:pPr>
            <a:r>
              <a:rPr lang="es-CL" dirty="0" smtClean="0">
                <a:solidFill>
                  <a:schemeClr val="tx1"/>
                </a:solidFill>
              </a:rPr>
              <a:t>Cocina.</a:t>
            </a:r>
          </a:p>
          <a:p>
            <a:pPr algn="just">
              <a:spcBef>
                <a:spcPct val="0"/>
              </a:spcBef>
            </a:pPr>
            <a:r>
              <a:rPr lang="es-CL" dirty="0" smtClean="0">
                <a:solidFill>
                  <a:schemeClr val="tx1"/>
                </a:solidFill>
              </a:rPr>
              <a:t>Baño.</a:t>
            </a:r>
          </a:p>
          <a:p>
            <a:pPr marL="0" indent="0">
              <a:buNone/>
            </a:pPr>
            <a:endParaRPr lang="es-CL" sz="1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CL" b="1" dirty="0">
                <a:solidFill>
                  <a:schemeClr val="tx2"/>
                </a:solidFill>
              </a:rPr>
              <a:t>Sector de Varado:</a:t>
            </a:r>
          </a:p>
          <a:p>
            <a:pPr algn="just">
              <a:spcBef>
                <a:spcPct val="0"/>
              </a:spcBef>
            </a:pPr>
            <a:r>
              <a:rPr lang="es-CL" dirty="0" smtClean="0">
                <a:solidFill>
                  <a:schemeClr val="tx1"/>
                </a:solidFill>
              </a:rPr>
              <a:t>Rampa de Varado.</a:t>
            </a:r>
          </a:p>
          <a:p>
            <a:pPr algn="just">
              <a:spcBef>
                <a:spcPct val="0"/>
              </a:spcBef>
            </a:pPr>
            <a:endParaRPr lang="es-CL" sz="1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CL" b="1" dirty="0">
                <a:solidFill>
                  <a:schemeClr val="tx2"/>
                </a:solidFill>
              </a:rPr>
              <a:t>Servicios Básicos:</a:t>
            </a:r>
          </a:p>
          <a:p>
            <a:pPr algn="just">
              <a:spcBef>
                <a:spcPct val="0"/>
              </a:spcBef>
            </a:pPr>
            <a:r>
              <a:rPr lang="es-CL" dirty="0" smtClean="0">
                <a:solidFill>
                  <a:schemeClr val="tx1"/>
                </a:solidFill>
              </a:rPr>
              <a:t>Pozo negro.</a:t>
            </a:r>
          </a:p>
          <a:p>
            <a:pPr algn="just">
              <a:spcBef>
                <a:spcPct val="0"/>
              </a:spcBef>
            </a:pPr>
            <a:r>
              <a:rPr lang="es-CL" dirty="0" smtClean="0">
                <a:solidFill>
                  <a:schemeClr val="tx1"/>
                </a:solidFill>
              </a:rPr>
              <a:t>Conexión al tendido eléctrico público.</a:t>
            </a:r>
          </a:p>
          <a:p>
            <a:pPr algn="just">
              <a:spcBef>
                <a:spcPct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Estanque de </a:t>
            </a:r>
            <a:r>
              <a:rPr lang="en-US" dirty="0" err="1" smtClean="0">
                <a:solidFill>
                  <a:schemeClr val="tx1"/>
                </a:solidFill>
              </a:rPr>
              <a:t>acumulación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agua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en-US" dirty="0" smtClean="0">
              <a:solidFill>
                <a:schemeClr val="tx1"/>
              </a:solidFill>
            </a:endParaRPr>
          </a:p>
          <a:p>
            <a:pPr algn="just">
              <a:spcBef>
                <a:spcPct val="0"/>
              </a:spcBef>
            </a:pPr>
            <a:endParaRPr lang="en-US" sz="1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err="1">
                <a:solidFill>
                  <a:schemeClr val="tx2"/>
                </a:solidFill>
              </a:rPr>
              <a:t>Otros</a:t>
            </a:r>
            <a:r>
              <a:rPr lang="en-US" b="1" dirty="0">
                <a:solidFill>
                  <a:schemeClr val="tx2"/>
                </a:solidFill>
              </a:rPr>
              <a:t>:</a:t>
            </a:r>
          </a:p>
          <a:p>
            <a:pPr algn="just">
              <a:spcBef>
                <a:spcPct val="0"/>
              </a:spcBef>
            </a:pPr>
            <a:r>
              <a:rPr lang="en-US" dirty="0" err="1" smtClean="0">
                <a:solidFill>
                  <a:schemeClr val="tx1"/>
                </a:solidFill>
              </a:rPr>
              <a:t>Huinche</a:t>
            </a:r>
            <a:r>
              <a:rPr lang="en-US" dirty="0" smtClean="0">
                <a:solidFill>
                  <a:schemeClr val="tx1"/>
                </a:solidFill>
              </a:rPr>
              <a:t> a </a:t>
            </a:r>
            <a:r>
              <a:rPr lang="en-US" dirty="0" err="1" smtClean="0">
                <a:solidFill>
                  <a:schemeClr val="tx1"/>
                </a:solidFill>
              </a:rPr>
              <a:t>bencina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y manual.</a:t>
            </a:r>
          </a:p>
          <a:p>
            <a:pPr algn="just">
              <a:spcBef>
                <a:spcPct val="0"/>
              </a:spcBef>
            </a:pPr>
            <a:r>
              <a:rPr lang="en-US" dirty="0" err="1" smtClean="0">
                <a:solidFill>
                  <a:schemeClr val="tx1"/>
                </a:solidFill>
              </a:rPr>
              <a:t>Señalética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Costera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s-ES" dirty="0" smtClean="0">
              <a:solidFill>
                <a:srgbClr val="1F08A8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7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215"/>
            <a:ext cx="3222172" cy="1695436"/>
          </a:xfrm>
          <a:prstGeom prst="rect">
            <a:avLst/>
          </a:prstGeom>
        </p:spPr>
      </p:pic>
      <p:pic>
        <p:nvPicPr>
          <p:cNvPr id="10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2" y="2562793"/>
            <a:ext cx="3213724" cy="1781702"/>
          </a:xfrm>
          <a:prstGeom prst="rect">
            <a:avLst/>
          </a:prstGeom>
        </p:spPr>
      </p:pic>
      <p:pic>
        <p:nvPicPr>
          <p:cNvPr id="11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" y="4640542"/>
            <a:ext cx="3213724" cy="2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9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472052"/>
            <a:ext cx="3455719" cy="3859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Content Placeholder 8"/>
          <p:cNvSpPr>
            <a:spLocks noGrp="1"/>
          </p:cNvSpPr>
          <p:nvPr>
            <p:ph idx="1"/>
          </p:nvPr>
        </p:nvSpPr>
        <p:spPr>
          <a:xfrm>
            <a:off x="3455719" y="87085"/>
            <a:ext cx="5572165" cy="6577941"/>
          </a:xfrm>
        </p:spPr>
        <p:txBody>
          <a:bodyPr/>
          <a:lstStyle/>
          <a:p>
            <a:pPr marL="0" indent="0" algn="ctr">
              <a:buNone/>
            </a:pP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ea typeface="ヒラギノ角ゴ Pro W3"/>
                <a:cs typeface="ヒラギノ角ゴ Pro W3"/>
              </a:rPr>
              <a:t>REQUERIMIENTOS GENERALES</a:t>
            </a:r>
          </a:p>
          <a:p>
            <a:pPr marL="0" indent="0">
              <a:buNone/>
            </a:pPr>
            <a:r>
              <a:rPr lang="es-ES" b="1" dirty="0" smtClean="0">
                <a:solidFill>
                  <a:schemeClr val="tx2"/>
                </a:solidFill>
              </a:rPr>
              <a:t>Obras </a:t>
            </a:r>
            <a:r>
              <a:rPr lang="es-ES" b="1" dirty="0">
                <a:solidFill>
                  <a:schemeClr val="tx2"/>
                </a:solidFill>
              </a:rPr>
              <a:t>terrestres:</a:t>
            </a:r>
            <a:endParaRPr lang="es-CL" b="1" dirty="0">
              <a:solidFill>
                <a:schemeClr val="tx2"/>
              </a:solidFill>
            </a:endParaRPr>
          </a:p>
          <a:p>
            <a:pPr lvl="0"/>
            <a:r>
              <a:rPr lang="es-ES" dirty="0">
                <a:solidFill>
                  <a:schemeClr val="tx1"/>
                </a:solidFill>
              </a:rPr>
              <a:t>Explanada de trabajo </a:t>
            </a:r>
            <a:r>
              <a:rPr lang="es-ES" dirty="0" smtClean="0">
                <a:solidFill>
                  <a:schemeClr val="tx1"/>
                </a:solidFill>
              </a:rPr>
              <a:t>pavimentada.</a:t>
            </a:r>
            <a:endParaRPr lang="es-CL" dirty="0">
              <a:solidFill>
                <a:schemeClr val="tx1"/>
              </a:solidFill>
            </a:endParaRPr>
          </a:p>
          <a:p>
            <a:pPr lvl="0"/>
            <a:r>
              <a:rPr lang="es-ES" dirty="0">
                <a:solidFill>
                  <a:schemeClr val="tx1"/>
                </a:solidFill>
              </a:rPr>
              <a:t>Oficinas de administración, bodegas menores y sala de radio.</a:t>
            </a:r>
            <a:endParaRPr lang="es-CL" dirty="0">
              <a:solidFill>
                <a:schemeClr val="tx1"/>
              </a:solidFill>
            </a:endParaRPr>
          </a:p>
          <a:p>
            <a:pPr lvl="0"/>
            <a:r>
              <a:rPr lang="es-ES" dirty="0" smtClean="0">
                <a:solidFill>
                  <a:schemeClr val="tx1"/>
                </a:solidFill>
              </a:rPr>
              <a:t>Conservación del galpón </a:t>
            </a:r>
            <a:r>
              <a:rPr lang="es-ES" dirty="0">
                <a:solidFill>
                  <a:schemeClr val="tx1"/>
                </a:solidFill>
              </a:rPr>
              <a:t>multipropósito.</a:t>
            </a:r>
            <a:endParaRPr lang="es-CL" dirty="0">
              <a:solidFill>
                <a:schemeClr val="tx1"/>
              </a:solidFill>
            </a:endParaRPr>
          </a:p>
          <a:p>
            <a:pPr lvl="0"/>
            <a:r>
              <a:rPr lang="es-ES" dirty="0">
                <a:solidFill>
                  <a:schemeClr val="tx1"/>
                </a:solidFill>
              </a:rPr>
              <a:t>Boxes para almacenaje de artes de pesca.</a:t>
            </a:r>
            <a:endParaRPr lang="es-CL" dirty="0">
              <a:solidFill>
                <a:schemeClr val="tx1"/>
              </a:solidFill>
            </a:endParaRPr>
          </a:p>
          <a:p>
            <a:pPr lvl="0"/>
            <a:r>
              <a:rPr lang="es-ES" dirty="0">
                <a:solidFill>
                  <a:schemeClr val="tx1"/>
                </a:solidFill>
              </a:rPr>
              <a:t>Baños para hombres, mujeres y </a:t>
            </a:r>
            <a:r>
              <a:rPr lang="es-ES" dirty="0" smtClean="0">
                <a:solidFill>
                  <a:schemeClr val="tx1"/>
                </a:solidFill>
              </a:rPr>
              <a:t>discapacitados/as</a:t>
            </a:r>
            <a:r>
              <a:rPr lang="es-ES" dirty="0">
                <a:solidFill>
                  <a:schemeClr val="tx1"/>
                </a:solidFill>
              </a:rPr>
              <a:t>.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endParaRPr lang="es-CL" dirty="0">
              <a:solidFill>
                <a:schemeClr val="tx1"/>
              </a:solidFill>
            </a:endParaRPr>
          </a:p>
          <a:p>
            <a:pPr lvl="0"/>
            <a:r>
              <a:rPr lang="es-ES" dirty="0">
                <a:solidFill>
                  <a:schemeClr val="tx1"/>
                </a:solidFill>
              </a:rPr>
              <a:t>Cerco perimetral y portones de acceso.</a:t>
            </a:r>
            <a:endParaRPr lang="es-CL" dirty="0">
              <a:solidFill>
                <a:schemeClr val="tx1"/>
              </a:solidFill>
            </a:endParaRPr>
          </a:p>
          <a:p>
            <a:pPr lvl="0"/>
            <a:r>
              <a:rPr lang="es-ES" dirty="0">
                <a:solidFill>
                  <a:schemeClr val="tx1"/>
                </a:solidFill>
              </a:rPr>
              <a:t>Reinstalación de sirena de emergencia de Tsunami.</a:t>
            </a:r>
            <a:endParaRPr lang="es-CL" dirty="0">
              <a:solidFill>
                <a:schemeClr val="tx1"/>
              </a:solidFill>
            </a:endParaRPr>
          </a:p>
          <a:p>
            <a:pPr lvl="0"/>
            <a:r>
              <a:rPr lang="es-ES" dirty="0">
                <a:solidFill>
                  <a:schemeClr val="tx1"/>
                </a:solidFill>
              </a:rPr>
              <a:t>C</a:t>
            </a:r>
            <a:r>
              <a:rPr lang="es-ES" dirty="0" smtClean="0">
                <a:solidFill>
                  <a:schemeClr val="tx1"/>
                </a:solidFill>
              </a:rPr>
              <a:t>irculación </a:t>
            </a:r>
            <a:r>
              <a:rPr lang="es-ES" dirty="0">
                <a:solidFill>
                  <a:schemeClr val="tx1"/>
                </a:solidFill>
              </a:rPr>
              <a:t>y uso universal de las </a:t>
            </a:r>
            <a:r>
              <a:rPr lang="es-ES" dirty="0" smtClean="0">
                <a:solidFill>
                  <a:schemeClr val="tx1"/>
                </a:solidFill>
              </a:rPr>
              <a:t>obras.</a:t>
            </a:r>
            <a:endParaRPr lang="es-CL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ES" b="1" dirty="0" smtClean="0">
                <a:solidFill>
                  <a:schemeClr val="tx2"/>
                </a:solidFill>
              </a:rPr>
              <a:t>Obras </a:t>
            </a:r>
            <a:r>
              <a:rPr lang="es-ES" b="1" dirty="0">
                <a:solidFill>
                  <a:schemeClr val="tx2"/>
                </a:solidFill>
              </a:rPr>
              <a:t>Marítimas:</a:t>
            </a:r>
            <a:endParaRPr lang="es-CL" b="1" dirty="0">
              <a:solidFill>
                <a:schemeClr val="tx2"/>
              </a:solidFill>
            </a:endParaRPr>
          </a:p>
          <a:p>
            <a:pPr lvl="0"/>
            <a:r>
              <a:rPr lang="es-ES" dirty="0" smtClean="0">
                <a:solidFill>
                  <a:schemeClr val="tx1"/>
                </a:solidFill>
              </a:rPr>
              <a:t>Rampa de varado.</a:t>
            </a:r>
            <a:endParaRPr lang="es-CL" dirty="0">
              <a:solidFill>
                <a:schemeClr val="tx1"/>
              </a:solidFill>
            </a:endParaRPr>
          </a:p>
          <a:p>
            <a:pPr lvl="0"/>
            <a:r>
              <a:rPr lang="es-ES" dirty="0">
                <a:solidFill>
                  <a:schemeClr val="tx1"/>
                </a:solidFill>
              </a:rPr>
              <a:t>Muro de confinamiento y </a:t>
            </a:r>
            <a:r>
              <a:rPr lang="es-ES" dirty="0" smtClean="0">
                <a:solidFill>
                  <a:schemeClr val="tx1"/>
                </a:solidFill>
              </a:rPr>
              <a:t>protección.</a:t>
            </a:r>
            <a:endParaRPr lang="es-CL" dirty="0">
              <a:solidFill>
                <a:schemeClr val="tx1"/>
              </a:solidFill>
            </a:endParaRPr>
          </a:p>
        </p:txBody>
      </p:sp>
      <p:pic>
        <p:nvPicPr>
          <p:cNvPr id="7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215"/>
            <a:ext cx="3222172" cy="1695436"/>
          </a:xfrm>
          <a:prstGeom prst="rect">
            <a:avLst/>
          </a:prstGeom>
        </p:spPr>
      </p:pic>
      <p:pic>
        <p:nvPicPr>
          <p:cNvPr id="9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2" y="2562793"/>
            <a:ext cx="3213724" cy="1781702"/>
          </a:xfrm>
          <a:prstGeom prst="rect">
            <a:avLst/>
          </a:prstGeom>
        </p:spPr>
      </p:pic>
      <p:pic>
        <p:nvPicPr>
          <p:cNvPr id="10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" y="4640542"/>
            <a:ext cx="3213724" cy="2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0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472052"/>
            <a:ext cx="3455719" cy="3859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Content Placeholder 8"/>
          <p:cNvSpPr>
            <a:spLocks noGrp="1"/>
          </p:cNvSpPr>
          <p:nvPr>
            <p:ph idx="1"/>
          </p:nvPr>
        </p:nvSpPr>
        <p:spPr>
          <a:xfrm>
            <a:off x="3455719" y="87085"/>
            <a:ext cx="5572166" cy="6770915"/>
          </a:xfrm>
        </p:spPr>
        <p:txBody>
          <a:bodyPr/>
          <a:lstStyle/>
          <a:p>
            <a:pPr marL="0" indent="0" algn="ctr">
              <a:buNone/>
            </a:pP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ea typeface="ヒラギノ角ゴ Pro W3"/>
                <a:cs typeface="ヒラギノ角ゴ Pro W3"/>
              </a:rPr>
              <a:t>REQUERIMIENTOS GENERALES</a:t>
            </a:r>
          </a:p>
          <a:p>
            <a:pPr marL="0" indent="0">
              <a:buNone/>
            </a:pPr>
            <a:r>
              <a:rPr lang="es-ES" b="1" dirty="0" smtClean="0">
                <a:solidFill>
                  <a:schemeClr val="tx2"/>
                </a:solidFill>
              </a:rPr>
              <a:t>Obras </a:t>
            </a:r>
            <a:r>
              <a:rPr lang="es-ES" b="1" dirty="0">
                <a:solidFill>
                  <a:schemeClr val="tx2"/>
                </a:solidFill>
              </a:rPr>
              <a:t>complementarias:</a:t>
            </a:r>
            <a:endParaRPr lang="es-CL" b="1" dirty="0">
              <a:solidFill>
                <a:schemeClr val="tx2"/>
              </a:solidFill>
            </a:endParaRPr>
          </a:p>
          <a:p>
            <a:r>
              <a:rPr lang="es-ES" dirty="0">
                <a:solidFill>
                  <a:schemeClr val="tx1"/>
                </a:solidFill>
              </a:rPr>
              <a:t>Equipamiento de seguridad para las personas y las naves, (pasamanos, bitas de amarre, defensas, iluminación de seguridad, etc.)</a:t>
            </a:r>
            <a:endParaRPr lang="es-CL" dirty="0">
              <a:solidFill>
                <a:schemeClr val="tx1"/>
              </a:solidFill>
            </a:endParaRPr>
          </a:p>
          <a:p>
            <a:r>
              <a:rPr lang="es-ES" dirty="0" smtClean="0">
                <a:solidFill>
                  <a:schemeClr val="tx1"/>
                </a:solidFill>
              </a:rPr>
              <a:t>Proyecto de aguas lluvia y canalización de cursos de agua.</a:t>
            </a:r>
            <a:endParaRPr lang="es-E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s-ES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s-ES" b="1" dirty="0" smtClean="0">
                <a:solidFill>
                  <a:schemeClr val="tx2"/>
                </a:solidFill>
              </a:rPr>
              <a:t>Proyectos </a:t>
            </a:r>
            <a:r>
              <a:rPr lang="es-ES" b="1" dirty="0">
                <a:solidFill>
                  <a:schemeClr val="tx2"/>
                </a:solidFill>
              </a:rPr>
              <a:t>de Especialidad:</a:t>
            </a:r>
            <a:endParaRPr lang="es-CL" b="1" dirty="0">
              <a:solidFill>
                <a:schemeClr val="tx2"/>
              </a:solidFill>
            </a:endParaRPr>
          </a:p>
          <a:p>
            <a:r>
              <a:rPr lang="es-CL" dirty="0" smtClean="0">
                <a:solidFill>
                  <a:schemeClr val="tx1"/>
                </a:solidFill>
              </a:rPr>
              <a:t>Proyecto </a:t>
            </a:r>
            <a:r>
              <a:rPr lang="es-CL" dirty="0">
                <a:solidFill>
                  <a:schemeClr val="tx1"/>
                </a:solidFill>
              </a:rPr>
              <a:t>eléctrico para edificaciones nuevas y existentes (iluminación y fuerza), tanto para obras terrestres y marítimas.</a:t>
            </a:r>
          </a:p>
          <a:p>
            <a:r>
              <a:rPr lang="es-CL" dirty="0">
                <a:solidFill>
                  <a:schemeClr val="tx1"/>
                </a:solidFill>
              </a:rPr>
              <a:t>Proyecto particular de agua </a:t>
            </a:r>
            <a:r>
              <a:rPr lang="es-CL" dirty="0" smtClean="0">
                <a:solidFill>
                  <a:schemeClr val="tx1"/>
                </a:solidFill>
              </a:rPr>
              <a:t>potable.</a:t>
            </a:r>
            <a:endParaRPr lang="es-CL" dirty="0">
              <a:solidFill>
                <a:schemeClr val="tx1"/>
              </a:solidFill>
            </a:endParaRPr>
          </a:p>
          <a:p>
            <a:r>
              <a:rPr lang="es-CL" dirty="0">
                <a:solidFill>
                  <a:schemeClr val="tx1"/>
                </a:solidFill>
              </a:rPr>
              <a:t>Proyecto particular de alcantarillado</a:t>
            </a:r>
            <a:r>
              <a:rPr lang="es-CL" dirty="0" smtClean="0">
                <a:solidFill>
                  <a:schemeClr val="tx1"/>
                </a:solidFill>
              </a:rPr>
              <a:t>.</a:t>
            </a:r>
          </a:p>
          <a:p>
            <a:endParaRPr lang="es-CL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ES" b="1" dirty="0" smtClean="0">
                <a:solidFill>
                  <a:schemeClr val="tx2"/>
                </a:solidFill>
              </a:rPr>
              <a:t>Obras auxiliares:</a:t>
            </a:r>
          </a:p>
          <a:p>
            <a:r>
              <a:rPr lang="es-CL" dirty="0" smtClean="0">
                <a:solidFill>
                  <a:schemeClr val="tx1"/>
                </a:solidFill>
              </a:rPr>
              <a:t>Rampa de varado</a:t>
            </a:r>
          </a:p>
          <a:p>
            <a:r>
              <a:rPr lang="es-CL" dirty="0" smtClean="0">
                <a:solidFill>
                  <a:schemeClr val="tx1"/>
                </a:solidFill>
              </a:rPr>
              <a:t>Boxes para almacenaje de artes de pesca.</a:t>
            </a:r>
          </a:p>
          <a:p>
            <a:r>
              <a:rPr lang="es-CL" dirty="0" smtClean="0">
                <a:solidFill>
                  <a:schemeClr val="tx1"/>
                </a:solidFill>
              </a:rPr>
              <a:t>Sala de administración y bodegaje.</a:t>
            </a:r>
            <a:endParaRPr lang="es-CL" dirty="0">
              <a:solidFill>
                <a:schemeClr val="tx1"/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215"/>
            <a:ext cx="3222172" cy="169543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2" y="2562793"/>
            <a:ext cx="3213724" cy="178170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" y="4640542"/>
            <a:ext cx="3213724" cy="2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6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8" name="Content Placeholder 8"/>
          <p:cNvSpPr txBox="1">
            <a:spLocks/>
          </p:cNvSpPr>
          <p:nvPr/>
        </p:nvSpPr>
        <p:spPr bwMode="auto">
          <a:xfrm>
            <a:off x="678697" y="53955"/>
            <a:ext cx="7334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20000"/>
              </a:spcBef>
            </a:pPr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PROPUESTA DOP</a:t>
            </a:r>
            <a:endParaRPr lang="es-ES" sz="2000" b="1" dirty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grpSp>
        <p:nvGrpSpPr>
          <p:cNvPr id="45" name="Grupo 44"/>
          <p:cNvGrpSpPr/>
          <p:nvPr/>
        </p:nvGrpSpPr>
        <p:grpSpPr>
          <a:xfrm>
            <a:off x="-63500" y="540222"/>
            <a:ext cx="9360888" cy="6305093"/>
            <a:chOff x="-63500" y="403742"/>
            <a:chExt cx="9360888" cy="6305093"/>
          </a:xfrm>
        </p:grpSpPr>
        <p:sp>
          <p:nvSpPr>
            <p:cNvPr id="10" name="Rectangle 9"/>
            <p:cNvSpPr/>
            <p:nvPr/>
          </p:nvSpPr>
          <p:spPr>
            <a:xfrm>
              <a:off x="0" y="6322887"/>
              <a:ext cx="3455719" cy="385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2314" y="877013"/>
              <a:ext cx="4380016" cy="5755258"/>
            </a:xfrm>
            <a:prstGeom prst="rect">
              <a:avLst/>
            </a:prstGeom>
          </p:spPr>
        </p:pic>
        <p:cxnSp>
          <p:nvCxnSpPr>
            <p:cNvPr id="4" name="Conector recto de flecha 3"/>
            <p:cNvCxnSpPr/>
            <p:nvPr/>
          </p:nvCxnSpPr>
          <p:spPr>
            <a:xfrm flipH="1">
              <a:off x="1512618" y="1037230"/>
              <a:ext cx="57969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de flecha 10"/>
            <p:cNvCxnSpPr/>
            <p:nvPr/>
          </p:nvCxnSpPr>
          <p:spPr>
            <a:xfrm flipH="1">
              <a:off x="1512618" y="2243730"/>
              <a:ext cx="57969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de flecha 11"/>
            <p:cNvCxnSpPr/>
            <p:nvPr/>
          </p:nvCxnSpPr>
          <p:spPr>
            <a:xfrm flipH="1">
              <a:off x="1512618" y="3501030"/>
              <a:ext cx="57969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de flecha 12"/>
            <p:cNvCxnSpPr/>
            <p:nvPr/>
          </p:nvCxnSpPr>
          <p:spPr>
            <a:xfrm flipH="1">
              <a:off x="1512618" y="5050430"/>
              <a:ext cx="172588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de flecha 16"/>
            <p:cNvCxnSpPr/>
            <p:nvPr/>
          </p:nvCxnSpPr>
          <p:spPr>
            <a:xfrm>
              <a:off x="6249718" y="2332630"/>
              <a:ext cx="61025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de flecha 17"/>
            <p:cNvCxnSpPr/>
            <p:nvPr/>
          </p:nvCxnSpPr>
          <p:spPr>
            <a:xfrm>
              <a:off x="4887852" y="3636683"/>
              <a:ext cx="189493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CuadroTexto 18"/>
            <p:cNvSpPr txBox="1"/>
            <p:nvPr/>
          </p:nvSpPr>
          <p:spPr>
            <a:xfrm>
              <a:off x="3014801" y="403742"/>
              <a:ext cx="17200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Área de Boxes </a:t>
              </a:r>
              <a:endParaRPr lang="es-CL" sz="1600" dirty="0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-63500" y="1902884"/>
              <a:ext cx="2514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Área de Varado Pavimentada </a:t>
              </a:r>
              <a:endParaRPr lang="es-CL" sz="1600" dirty="0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-63500" y="3203687"/>
              <a:ext cx="25146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Mejoramiento</a:t>
              </a:r>
            </a:p>
            <a:p>
              <a:pPr algn="l"/>
              <a:r>
                <a:rPr lang="es-CL" sz="1600" dirty="0" smtClean="0"/>
                <a:t>Galpón Existente</a:t>
              </a:r>
            </a:p>
            <a:p>
              <a:pPr algn="l"/>
              <a:endParaRPr lang="es-CL" dirty="0"/>
            </a:p>
          </p:txBody>
        </p:sp>
        <p:sp>
          <p:nvSpPr>
            <p:cNvPr id="24" name="CuadroTexto 23"/>
            <p:cNvSpPr txBox="1"/>
            <p:nvPr/>
          </p:nvSpPr>
          <p:spPr>
            <a:xfrm>
              <a:off x="-63500" y="4709132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Nueva Rampa Varado</a:t>
              </a:r>
            </a:p>
            <a:p>
              <a:pPr algn="l"/>
              <a:r>
                <a:rPr lang="es-CL" sz="1400" dirty="0" smtClean="0"/>
                <a:t>(mismo emplazamiento)</a:t>
              </a:r>
            </a:p>
            <a:p>
              <a:pPr algn="l"/>
              <a:endParaRPr lang="es-CL" dirty="0"/>
            </a:p>
          </p:txBody>
        </p:sp>
        <p:sp>
          <p:nvSpPr>
            <p:cNvPr id="25" name="CuadroTexto 24"/>
            <p:cNvSpPr txBox="1"/>
            <p:nvPr/>
          </p:nvSpPr>
          <p:spPr>
            <a:xfrm>
              <a:off x="6782788" y="1285403"/>
              <a:ext cx="23602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Área de Administración y Sala de Reuniones </a:t>
              </a:r>
              <a:endParaRPr lang="es-CL" sz="1600" dirty="0"/>
            </a:p>
          </p:txBody>
        </p:sp>
        <p:cxnSp>
          <p:nvCxnSpPr>
            <p:cNvPr id="28" name="Conector recto de flecha 27"/>
            <p:cNvCxnSpPr/>
            <p:nvPr/>
          </p:nvCxnSpPr>
          <p:spPr>
            <a:xfrm>
              <a:off x="6249718" y="1577791"/>
              <a:ext cx="61025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CuadroTexto 28"/>
            <p:cNvSpPr txBox="1"/>
            <p:nvPr/>
          </p:nvSpPr>
          <p:spPr>
            <a:xfrm>
              <a:off x="6782788" y="2021553"/>
              <a:ext cx="2514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Área de Estacionamiento</a:t>
              </a:r>
            </a:p>
            <a:p>
              <a:pPr algn="l"/>
              <a:r>
                <a:rPr lang="es-CL" sz="1600" dirty="0" smtClean="0"/>
                <a:t>Pavimentado</a:t>
              </a:r>
              <a:endParaRPr lang="es-CL" sz="1600" dirty="0"/>
            </a:p>
          </p:txBody>
        </p:sp>
        <p:sp>
          <p:nvSpPr>
            <p:cNvPr id="30" name="CuadroTexto 29"/>
            <p:cNvSpPr txBox="1"/>
            <p:nvPr/>
          </p:nvSpPr>
          <p:spPr>
            <a:xfrm>
              <a:off x="6782788" y="3331432"/>
              <a:ext cx="2514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Área de Transferencia</a:t>
              </a:r>
            </a:p>
            <a:p>
              <a:pPr algn="l"/>
              <a:r>
                <a:rPr lang="es-CL" sz="1600" dirty="0" smtClean="0"/>
                <a:t>Pavimentada</a:t>
              </a:r>
              <a:endParaRPr lang="es-CL" sz="1600" dirty="0"/>
            </a:p>
          </p:txBody>
        </p:sp>
        <p:cxnSp>
          <p:nvCxnSpPr>
            <p:cNvPr id="31" name="Conector recto de flecha 30"/>
            <p:cNvCxnSpPr/>
            <p:nvPr/>
          </p:nvCxnSpPr>
          <p:spPr>
            <a:xfrm flipV="1">
              <a:off x="3874818" y="685800"/>
              <a:ext cx="0" cy="1912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CuadroTexto 34"/>
            <p:cNvSpPr txBox="1"/>
            <p:nvPr/>
          </p:nvSpPr>
          <p:spPr>
            <a:xfrm>
              <a:off x="-12700" y="714065"/>
              <a:ext cx="2514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Área de encarne Pavimentada </a:t>
              </a:r>
              <a:endParaRPr lang="es-CL" sz="1600" dirty="0"/>
            </a:p>
          </p:txBody>
        </p:sp>
        <p:cxnSp>
          <p:nvCxnSpPr>
            <p:cNvPr id="38" name="Conector recto de flecha 37"/>
            <p:cNvCxnSpPr/>
            <p:nvPr/>
          </p:nvCxnSpPr>
          <p:spPr>
            <a:xfrm flipV="1">
              <a:off x="5363100" y="685800"/>
              <a:ext cx="0" cy="1912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CuadroTexto 38"/>
            <p:cNvSpPr txBox="1"/>
            <p:nvPr/>
          </p:nvSpPr>
          <p:spPr>
            <a:xfrm>
              <a:off x="4819404" y="405546"/>
              <a:ext cx="15623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Área de Baños</a:t>
              </a:r>
              <a:endParaRPr lang="es-CL" sz="1600" dirty="0"/>
            </a:p>
          </p:txBody>
        </p:sp>
        <p:cxnSp>
          <p:nvCxnSpPr>
            <p:cNvPr id="40" name="Conector recto de flecha 39"/>
            <p:cNvCxnSpPr/>
            <p:nvPr/>
          </p:nvCxnSpPr>
          <p:spPr>
            <a:xfrm>
              <a:off x="4606914" y="2922216"/>
              <a:ext cx="217587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CuadroTexto 40"/>
            <p:cNvSpPr txBox="1"/>
            <p:nvPr/>
          </p:nvSpPr>
          <p:spPr>
            <a:xfrm>
              <a:off x="6782788" y="2731843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L" sz="1600" dirty="0" smtClean="0"/>
                <a:t>Área de Techada</a:t>
              </a:r>
            </a:p>
          </p:txBody>
        </p:sp>
        <p:cxnSp>
          <p:nvCxnSpPr>
            <p:cNvPr id="42" name="Conector recto 41"/>
            <p:cNvCxnSpPr/>
            <p:nvPr/>
          </p:nvCxnSpPr>
          <p:spPr>
            <a:xfrm>
              <a:off x="4606914" y="2162566"/>
              <a:ext cx="0" cy="74901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9043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354507023"/>
              </p:ext>
            </p:extLst>
          </p:nvPr>
        </p:nvGraphicFramePr>
        <p:xfrm>
          <a:off x="323528" y="1484784"/>
          <a:ext cx="8640960" cy="2396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229482" y="272842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000" b="1" dirty="0" smtClean="0">
                <a:solidFill>
                  <a:srgbClr val="006CB7"/>
                </a:solidFill>
                <a:latin typeface="Verdana" pitchFamily="34" charset="0"/>
              </a:rPr>
              <a:t>PROCESO DE CONSULTA INDÍGENA</a:t>
            </a:r>
          </a:p>
          <a:p>
            <a:pPr algn="ctr"/>
            <a:endParaRPr lang="es-CL" sz="2000" dirty="0" smtClean="0">
              <a:latin typeface="Verdana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47914" y="3429001"/>
            <a:ext cx="1824286" cy="182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2915816" y="5157192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006CB7"/>
                </a:solidFill>
                <a:latin typeface="+mn-lt"/>
              </a:rPr>
              <a:t>Ahora pasamos a la siguiente etapa</a:t>
            </a:r>
            <a:endParaRPr lang="es-CL" sz="2800" b="1" dirty="0">
              <a:solidFill>
                <a:srgbClr val="006CB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429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472052"/>
            <a:ext cx="3455719" cy="3859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4 Rectángulo"/>
          <p:cNvSpPr>
            <a:spLocks noChangeArrowheads="1"/>
          </p:cNvSpPr>
          <p:nvPr/>
        </p:nvSpPr>
        <p:spPr bwMode="auto">
          <a:xfrm>
            <a:off x="576263" y="908720"/>
            <a:ext cx="7416800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CL" sz="2000" dirty="0">
                <a:latin typeface="Century Gothic" panose="020B0502020202020204" pitchFamily="34" charset="0"/>
                <a:cs typeface="Arial" panose="020B0604020202020204" pitchFamily="34" charset="0"/>
              </a:rPr>
              <a:t>Para mayor información y consultas dirigirse a:</a:t>
            </a:r>
            <a:endParaRPr lang="en-US" sz="2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s-CL" dirty="0">
                <a:cs typeface="Arial" panose="020B0604020202020204" pitchFamily="34" charset="0"/>
              </a:rPr>
              <a:t>  </a:t>
            </a:r>
            <a:endParaRPr lang="es-CL" dirty="0" smtClean="0">
              <a:cs typeface="Arial" panose="020B0604020202020204" pitchFamily="34" charset="0"/>
            </a:endParaRPr>
          </a:p>
          <a:p>
            <a:pPr eaLnBrk="0" hangingPunct="0"/>
            <a:r>
              <a:rPr lang="es-CL" dirty="0">
                <a:cs typeface="Arial" panose="020B0604020202020204" pitchFamily="34" charset="0"/>
              </a:rPr>
              <a:t> </a:t>
            </a:r>
            <a:endParaRPr lang="es-CL" dirty="0" smtClean="0">
              <a:cs typeface="Arial" panose="020B0604020202020204" pitchFamily="34" charset="0"/>
            </a:endParaRPr>
          </a:p>
          <a:p>
            <a:pPr eaLnBrk="0" hangingPunct="0"/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ENCARGADA  CONSULTA INDIGENA DOP XIV REGIÓN</a:t>
            </a:r>
          </a:p>
          <a:p>
            <a:pPr eaLnBrk="0" hangingPunct="0"/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  <a:hlinkClick r:id="rId2"/>
              </a:rPr>
              <a:t>gianinna.panelli@mop.gov.cl</a:t>
            </a:r>
            <a:endParaRPr lang="es-CL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Fono: (63) 2332589</a:t>
            </a:r>
          </a:p>
          <a:p>
            <a:pPr eaLnBrk="0" hangingPunct="0"/>
            <a:endParaRPr lang="es-CL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endParaRPr lang="es-CL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s-CL" dirty="0">
                <a:latin typeface="Century Gothic" panose="020B0502020202020204" pitchFamily="34" charset="0"/>
                <a:cs typeface="Arial" panose="020B0604020202020204" pitchFamily="34" charset="0"/>
              </a:rPr>
              <a:t>I</a:t>
            </a:r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NSPECTOR FISCAL CONSULTORIA</a:t>
            </a:r>
            <a:endParaRPr lang="es-CL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  <a:hlinkClick r:id="rId3"/>
              </a:rPr>
              <a:t>javier.badilla@mop.gov.cl</a:t>
            </a:r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Fono: (63) 2531643</a:t>
            </a:r>
            <a:endParaRPr lang="en-US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endParaRPr lang="en-US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endParaRPr lang="es-CL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CONSULTA </a:t>
            </a:r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CIUDADANA DOP XIV REGIÓN</a:t>
            </a:r>
            <a:endParaRPr lang="es-CL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s-CL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http</a:t>
            </a:r>
            <a:r>
              <a:rPr lang="es-CL" dirty="0">
                <a:latin typeface="Century Gothic" panose="020B0502020202020204" pitchFamily="34" charset="0"/>
                <a:cs typeface="Arial" panose="020B0604020202020204" pitchFamily="34" charset="0"/>
              </a:rPr>
              <a:t>://siac.mop.gov.cl/Atencion/ingresoCiudadano.do</a:t>
            </a:r>
            <a:endParaRPr lang="es-CL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dirty="0" smtClean="0">
                <a:latin typeface="Century Gothic" panose="020B0502020202020204" pitchFamily="34" charset="0"/>
                <a:hlinkClick r:id="rId4"/>
              </a:rPr>
              <a:t>karina.canete@mop.gov.cl</a:t>
            </a:r>
            <a:endParaRPr lang="en-US" dirty="0" smtClean="0">
              <a:latin typeface="Century Gothic" panose="020B0502020202020204" pitchFamily="34" charset="0"/>
            </a:endParaRPr>
          </a:p>
          <a:p>
            <a:pPr eaLnBrk="0" hangingPunct="0"/>
            <a:r>
              <a:rPr lang="en-US" dirty="0" err="1" smtClean="0">
                <a:latin typeface="Century Gothic" panose="020B0502020202020204" pitchFamily="34" charset="0"/>
              </a:rPr>
              <a:t>Fono</a:t>
            </a:r>
            <a:r>
              <a:rPr lang="en-US" dirty="0" smtClean="0">
                <a:latin typeface="Century Gothic" panose="020B0502020202020204" pitchFamily="34" charset="0"/>
              </a:rPr>
              <a:t>: (63) 2332584</a:t>
            </a:r>
          </a:p>
          <a:p>
            <a:pPr eaLnBrk="0" hangingPunct="0"/>
            <a:endParaRPr lang="en-US" dirty="0">
              <a:latin typeface="Verdana" pitchFamily="34" charset="0"/>
            </a:endParaRPr>
          </a:p>
          <a:p>
            <a:pPr eaLnBrk="0" hangingPunct="0"/>
            <a:endParaRPr lang="en-US" dirty="0" smtClean="0">
              <a:latin typeface="Verdana" pitchFamily="34" charset="0"/>
            </a:endParaRPr>
          </a:p>
          <a:p>
            <a:pPr eaLnBrk="0" hangingPunct="0"/>
            <a:endParaRPr lang="en-US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90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ctrTitle" idx="4294967295"/>
          </p:nvPr>
        </p:nvSpPr>
        <p:spPr>
          <a:xfrm>
            <a:off x="1259632" y="23495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z="9200" dirty="0" smtClean="0">
                <a:solidFill>
                  <a:schemeClr val="bg1"/>
                </a:solidFill>
              </a:rPr>
              <a:t>Gracias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44909" y="692696"/>
            <a:ext cx="8891587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pitchFamily="34" charset="0"/>
                <a:ea typeface="ヒラギノ角ゴ Pro W3" charset="-128"/>
                <a:cs typeface="Verdana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pitchFamily="34" charset="0"/>
                <a:ea typeface="ヒラギノ角ゴ Pro W3" charset="-128"/>
                <a:cs typeface="Verdana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pitchFamily="34" charset="0"/>
                <a:ea typeface="ヒラギノ角ゴ Pro W3" charset="-128"/>
                <a:cs typeface="Verdana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pitchFamily="34" charset="0"/>
                <a:ea typeface="ヒラギノ角ゴ Pro W3" charset="-128"/>
                <a:cs typeface="Verdana" pitchFamily="34" charset="0"/>
              </a:defRPr>
            </a:lvl5pPr>
            <a:lvl6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pitchFamily="34" charset="0"/>
                <a:ea typeface="ヒラギノ角ゴ Pro W3" charset="-128"/>
                <a:cs typeface="Verdana" pitchFamily="34" charset="0"/>
              </a:defRPr>
            </a:lvl6pPr>
            <a:lvl7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pitchFamily="34" charset="0"/>
                <a:ea typeface="ヒラギノ角ゴ Pro W3" charset="-128"/>
                <a:cs typeface="Verdana" pitchFamily="34" charset="0"/>
              </a:defRPr>
            </a:lvl7pPr>
            <a:lvl8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pitchFamily="34" charset="0"/>
                <a:ea typeface="ヒラギノ角ゴ Pro W3" charset="-128"/>
                <a:cs typeface="Verdana" pitchFamily="34" charset="0"/>
              </a:defRPr>
            </a:lvl8pPr>
            <a:lvl9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pitchFamily="34" charset="0"/>
                <a:ea typeface="ヒラギノ角ゴ Pro W3" charset="-128"/>
                <a:cs typeface="Verdana" pitchFamily="34" charset="0"/>
              </a:defRPr>
            </a:lvl9pPr>
          </a:lstStyle>
          <a:p>
            <a:pPr algn="ctr" eaLnBrk="1" hangingPunct="1"/>
            <a: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Consulta Indígena – Convenio 169 OIT</a:t>
            </a:r>
            <a:b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/>
            </a:r>
            <a:b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Mejoramiento Caleta Pesquera de Bonifacio Comuna de Valdivia</a:t>
            </a:r>
            <a:b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/>
            </a:r>
            <a:b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  <a:t>Taller de Difusión</a:t>
            </a:r>
            <a:br>
              <a:rPr lang="es-ES_tradnl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sym typeface="Verdana Bold" charset="0"/>
              </a:rPr>
            </a:br>
            <a:endParaRPr lang="es-ES_tradnl" altLang="en-US" b="1" dirty="0" smtClean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  <a:sym typeface="Verdana Bold" charset="0"/>
            </a:endParaRPr>
          </a:p>
        </p:txBody>
      </p:sp>
      <p:pic>
        <p:nvPicPr>
          <p:cNvPr id="3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18827" b="11057"/>
          <a:stretch/>
        </p:blipFill>
        <p:spPr>
          <a:xfrm>
            <a:off x="1763688" y="3140968"/>
            <a:ext cx="5765552" cy="2541397"/>
          </a:xfrm>
          <a:prstGeom prst="rect">
            <a:avLst/>
          </a:prstGeom>
        </p:spPr>
      </p:pic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1475656" y="5694347"/>
            <a:ext cx="6372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endParaRPr lang="es-CL" sz="1200" b="1" dirty="0" smtClean="0">
              <a:solidFill>
                <a:srgbClr val="0070C0"/>
              </a:solidFill>
              <a:latin typeface="+mj-lt"/>
            </a:endParaRPr>
          </a:p>
          <a:p>
            <a:pPr algn="ctr" eaLnBrk="1" hangingPunct="1"/>
            <a:r>
              <a:rPr lang="es-CL" sz="1200" b="1" dirty="0" smtClean="0">
                <a:solidFill>
                  <a:srgbClr val="0070C0"/>
                </a:solidFill>
                <a:latin typeface="+mj-lt"/>
              </a:rPr>
              <a:t>Ministerio </a:t>
            </a:r>
            <a:r>
              <a:rPr lang="es-CL" sz="1200" b="1" dirty="0" smtClean="0">
                <a:solidFill>
                  <a:srgbClr val="0070C0"/>
                </a:solidFill>
                <a:latin typeface="+mj-lt"/>
              </a:rPr>
              <a:t>de Obras Públicas </a:t>
            </a:r>
          </a:p>
          <a:p>
            <a:pPr algn="ctr" eaLnBrk="1" hangingPunct="1"/>
            <a:r>
              <a:rPr lang="es-CL" sz="1200" b="1" dirty="0" smtClean="0">
                <a:solidFill>
                  <a:srgbClr val="0070C0"/>
                </a:solidFill>
                <a:latin typeface="+mj-lt"/>
              </a:rPr>
              <a:t>Dirección </a:t>
            </a:r>
            <a:r>
              <a:rPr lang="es-CL" sz="1200" b="1" dirty="0">
                <a:solidFill>
                  <a:srgbClr val="0070C0"/>
                </a:solidFill>
                <a:latin typeface="+mj-lt"/>
              </a:rPr>
              <a:t>de Obras Portuarias</a:t>
            </a:r>
          </a:p>
          <a:p>
            <a:pPr algn="ctr" eaLnBrk="1" hangingPunct="1"/>
            <a:r>
              <a:rPr lang="es-CL" sz="1200" b="1" dirty="0" smtClean="0">
                <a:solidFill>
                  <a:srgbClr val="0070C0"/>
                </a:solidFill>
                <a:latin typeface="+mj-lt"/>
              </a:rPr>
              <a:t>Región de Los Ríos</a:t>
            </a:r>
            <a:endParaRPr lang="es-CL" sz="12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484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172302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endParaRPr lang="es-ES" sz="2400" dirty="0" smtClean="0"/>
          </a:p>
          <a:p>
            <a:r>
              <a:rPr lang="es-ES" sz="2400" dirty="0" smtClean="0"/>
              <a:t>Marco </a:t>
            </a:r>
            <a:r>
              <a:rPr lang="es-ES" sz="2400" dirty="0" smtClean="0"/>
              <a:t>Normativo:</a:t>
            </a:r>
          </a:p>
          <a:p>
            <a:endParaRPr lang="es-ES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Principios </a:t>
            </a:r>
            <a:r>
              <a:rPr lang="es-E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Convenio Nº 169</a:t>
            </a:r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521" y="2060848"/>
            <a:ext cx="86409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2000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“Las </a:t>
            </a:r>
            <a:r>
              <a:rPr lang="es-CL" sz="20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consultas llevadas a cabo en aplicación de este </a:t>
            </a:r>
            <a:r>
              <a:rPr lang="es-CL" sz="2000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Convenio </a:t>
            </a:r>
            <a:r>
              <a:rPr lang="es-CL" sz="20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deberán efectuarse de </a:t>
            </a:r>
            <a:r>
              <a:rPr lang="es-CL" sz="20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buena fe</a:t>
            </a:r>
            <a:r>
              <a:rPr lang="es-CL" sz="20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de una </a:t>
            </a:r>
            <a:r>
              <a:rPr lang="es-CL" sz="20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manera apropiada</a:t>
            </a:r>
            <a:r>
              <a:rPr lang="es-CL" sz="20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las circunstancias, con la finalidad de </a:t>
            </a:r>
            <a:r>
              <a:rPr lang="es-CL" sz="20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llegar a un acuerdo o lograr el consentimiento</a:t>
            </a:r>
            <a:r>
              <a:rPr lang="es-CL" sz="20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acerca de las medidas </a:t>
            </a:r>
            <a:r>
              <a:rPr lang="es-CL" sz="2000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propuestas”. </a:t>
            </a:r>
            <a:endParaRPr lang="es-ES" sz="2000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s-ES" sz="2000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2" descr="http://felval.cl/wp-content/uploads/2013/01/origen-convenio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89040"/>
            <a:ext cx="184281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1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accel="100000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3528" y="1916832"/>
            <a:ext cx="871296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14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Artículo 6°1 Letra a) </a:t>
            </a:r>
          </a:p>
          <a:p>
            <a:pPr algn="just">
              <a:lnSpc>
                <a:spcPct val="150000"/>
              </a:lnSpc>
            </a:pPr>
            <a:r>
              <a:rPr lang="es-CL" sz="1400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Consultar </a:t>
            </a:r>
            <a:r>
              <a:rPr lang="es-CL" sz="14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los pueblos interesados, mediante procedimientos apropiados y en particular a través de sus instituciones representativas, cada vez que se prevean medidas legislativas o administrativas susceptibles de afectarles directamente.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CL" sz="14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1400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</a:t>
            </a:r>
            <a:r>
              <a:rPr lang="es-CL" sz="14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 consultas llevadas a cabo en aplicación de este Convenio deberán efectuarse de buena fe y de una manera apropiada a las circunstancias, con la finalidad de llegar a un acuerdo o lograr el consentimiento acerca de las medidas propuestas.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251520" y="172302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endParaRPr lang="es-ES" sz="2400" dirty="0" smtClean="0"/>
          </a:p>
          <a:p>
            <a:r>
              <a:rPr lang="es-ES" sz="2400" dirty="0" smtClean="0"/>
              <a:t>Marco </a:t>
            </a:r>
            <a:r>
              <a:rPr lang="es-ES" sz="2400" dirty="0" smtClean="0"/>
              <a:t>Normativo:</a:t>
            </a:r>
          </a:p>
          <a:p>
            <a:endParaRPr lang="es-ES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Convenio </a:t>
            </a:r>
            <a:r>
              <a:rPr lang="es-E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Nº 169</a:t>
            </a:r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2" descr="http://felval.cl/wp-content/uploads/2013/01/origen-convenio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5013176"/>
            <a:ext cx="1008111" cy="149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35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accel="100000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3528" y="188640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>
              <a:defRPr sz="24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endParaRPr lang="es-ES" dirty="0"/>
          </a:p>
          <a:p>
            <a:r>
              <a:rPr lang="es-ES" dirty="0"/>
              <a:t>Marco Normativo </a:t>
            </a:r>
          </a:p>
          <a:p>
            <a:endParaRPr lang="es-ES" dirty="0"/>
          </a:p>
          <a:p>
            <a:r>
              <a:rPr lang="es-ES" dirty="0">
                <a:solidFill>
                  <a:schemeClr val="bg1">
                    <a:lumMod val="50000"/>
                  </a:schemeClr>
                </a:solidFill>
              </a:rPr>
              <a:t>Decreto Supremo N º </a:t>
            </a:r>
            <a:r>
              <a:rPr lang="es-ES" dirty="0">
                <a:solidFill>
                  <a:schemeClr val="bg1">
                    <a:lumMod val="50000"/>
                  </a:schemeClr>
                </a:solidFill>
              </a:rPr>
              <a:t>66: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323528" y="2007131"/>
            <a:ext cx="813643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CL" sz="14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Regula el procedimiento de Consulta Indígena en virtud del artículo 6 N° 1 Letra a) y N° 2 del Convenio N° 169 de la Organización Internacional del Trabajo y Deroga Normativa que indica.</a:t>
            </a: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811965899"/>
              </p:ext>
            </p:extLst>
          </p:nvPr>
        </p:nvGraphicFramePr>
        <p:xfrm>
          <a:off x="323528" y="3356992"/>
          <a:ext cx="8640960" cy="2396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320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60579" y="1772816"/>
            <a:ext cx="79208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 u="sng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ES" sz="1600" u="none" dirty="0" smtClean="0"/>
              <a:t>Publicación </a:t>
            </a:r>
            <a:r>
              <a:rPr lang="es-ES" sz="1600" b="0" u="none" dirty="0" smtClean="0"/>
              <a:t>Austral de </a:t>
            </a:r>
            <a:r>
              <a:rPr lang="es-ES" sz="1600" b="0" u="none" dirty="0" smtClean="0"/>
              <a:t>Valdivia</a:t>
            </a:r>
            <a:endParaRPr lang="es-ES" sz="1600" b="0" u="none" dirty="0" smtClean="0"/>
          </a:p>
          <a:p>
            <a:r>
              <a:rPr lang="es-ES" sz="1600" b="0" u="none" dirty="0" smtClean="0"/>
              <a:t>23 </a:t>
            </a:r>
            <a:r>
              <a:rPr lang="es-ES" sz="1600" b="0" u="none" dirty="0"/>
              <a:t>y </a:t>
            </a:r>
            <a:r>
              <a:rPr lang="es-ES" sz="1600" b="0" u="none" dirty="0" smtClean="0"/>
              <a:t>30 Octubre 2015</a:t>
            </a:r>
            <a:endParaRPr lang="es-ES" sz="1600" u="none" dirty="0" smtClean="0"/>
          </a:p>
          <a:p>
            <a:endParaRPr lang="es-ES" sz="1600" u="none" dirty="0" smtClean="0"/>
          </a:p>
          <a:p>
            <a:r>
              <a:rPr lang="es-ES" sz="1600" u="none" dirty="0" smtClean="0"/>
              <a:t>Oficio </a:t>
            </a:r>
            <a:r>
              <a:rPr lang="es-ES" sz="1600" u="none" dirty="0"/>
              <a:t>de Invitación </a:t>
            </a:r>
            <a:endParaRPr lang="es-ES" sz="1600" u="none" dirty="0" smtClean="0"/>
          </a:p>
          <a:p>
            <a:r>
              <a:rPr lang="es-ES" sz="1600" b="0" u="none" dirty="0" smtClean="0"/>
              <a:t>a </a:t>
            </a:r>
            <a:r>
              <a:rPr lang="es-ES" sz="1600" b="0" u="none" dirty="0"/>
              <a:t>Talleres de </a:t>
            </a:r>
            <a:r>
              <a:rPr lang="es-ES" sz="1600" b="0" u="none" dirty="0" smtClean="0"/>
              <a:t>Planificación</a:t>
            </a:r>
          </a:p>
          <a:p>
            <a:r>
              <a:rPr lang="es-ES" sz="1600" b="0" u="none" dirty="0" smtClean="0"/>
              <a:t> 24 Noviembre 2015</a:t>
            </a:r>
            <a:endParaRPr lang="es-ES" sz="1600" b="0" u="none" dirty="0"/>
          </a:p>
          <a:p>
            <a:endParaRPr lang="es-ES" sz="1600" u="none" dirty="0"/>
          </a:p>
          <a:p>
            <a:r>
              <a:rPr lang="es-ES" sz="1600" u="none" dirty="0" smtClean="0"/>
              <a:t>Entrega </a:t>
            </a:r>
            <a:r>
              <a:rPr lang="es-ES" sz="1600" u="none" dirty="0"/>
              <a:t>personalizada </a:t>
            </a:r>
            <a:r>
              <a:rPr lang="es-ES" sz="1600" b="0" u="none" dirty="0"/>
              <a:t>Invitación a Talleres de Planificación</a:t>
            </a:r>
          </a:p>
        </p:txBody>
      </p:sp>
      <p:sp>
        <p:nvSpPr>
          <p:cNvPr id="6" name="5 Rectángulo"/>
          <p:cNvSpPr/>
          <p:nvPr/>
        </p:nvSpPr>
        <p:spPr>
          <a:xfrm>
            <a:off x="229482" y="272842"/>
            <a:ext cx="79208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000" b="1" dirty="0" smtClean="0">
                <a:solidFill>
                  <a:srgbClr val="006CB7"/>
                </a:solidFill>
                <a:latin typeface="Verdana" pitchFamily="34" charset="0"/>
              </a:rPr>
              <a:t>Inicio del Proceso de Consulta Indígena</a:t>
            </a:r>
          </a:p>
          <a:p>
            <a:endParaRPr lang="es-CL" sz="2000" b="1" dirty="0" smtClean="0">
              <a:solidFill>
                <a:srgbClr val="006CB7"/>
              </a:solidFill>
              <a:latin typeface="Verdana" pitchFamily="34" charset="0"/>
            </a:endParaRPr>
          </a:p>
          <a:p>
            <a:r>
              <a:rPr lang="es-CL" sz="2000" b="1" dirty="0" smtClean="0">
                <a:solidFill>
                  <a:srgbClr val="006CB7"/>
                </a:solidFill>
                <a:latin typeface="Verdana" pitchFamily="34" charset="0"/>
              </a:rPr>
              <a:t>Mejoramiento Caleta Pesquera de </a:t>
            </a:r>
            <a:r>
              <a:rPr lang="es-CL" sz="2000" b="1" dirty="0">
                <a:solidFill>
                  <a:srgbClr val="006CB7"/>
                </a:solidFill>
                <a:latin typeface="Verdana" pitchFamily="34" charset="0"/>
              </a:rPr>
              <a:t>B</a:t>
            </a:r>
            <a:r>
              <a:rPr lang="es-CL" sz="2000" b="1" dirty="0" smtClean="0">
                <a:solidFill>
                  <a:srgbClr val="006CB7"/>
                </a:solidFill>
                <a:latin typeface="Verdana" pitchFamily="34" charset="0"/>
              </a:rPr>
              <a:t>onifacio, Comuna </a:t>
            </a:r>
            <a:r>
              <a:rPr lang="es-CL" sz="2000" b="1" dirty="0">
                <a:solidFill>
                  <a:srgbClr val="006CB7"/>
                </a:solidFill>
                <a:latin typeface="Verdana" pitchFamily="34" charset="0"/>
              </a:rPr>
              <a:t>V</a:t>
            </a:r>
            <a:r>
              <a:rPr lang="es-CL" sz="2000" b="1" dirty="0" smtClean="0">
                <a:solidFill>
                  <a:srgbClr val="006CB7"/>
                </a:solidFill>
                <a:latin typeface="Verdana" pitchFamily="34" charset="0"/>
              </a:rPr>
              <a:t>aldivia.</a:t>
            </a:r>
            <a:endParaRPr lang="es-CL" sz="2000" b="1" dirty="0" smtClean="0">
              <a:solidFill>
                <a:srgbClr val="006CB7"/>
              </a:solidFill>
              <a:latin typeface="Verdana" pitchFamily="34" charset="0"/>
            </a:endParaRPr>
          </a:p>
          <a:p>
            <a:endParaRPr lang="es-CL" sz="2000" dirty="0" smtClean="0">
              <a:latin typeface="Verdana" pitchFamily="34" charset="0"/>
            </a:endParaRPr>
          </a:p>
        </p:txBody>
      </p:sp>
      <p:pic>
        <p:nvPicPr>
          <p:cNvPr id="2050" name="Picture 2" descr="E:\Gianinna Panelli\PUEBLOS ORIGINARIOS\Consulta Indigena\Bonifacio\Fotos Taller Planificación Bonifacio\IMG-20151125-WA0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88" y="3933056"/>
            <a:ext cx="3635896" cy="272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Gianinna Panelli\PUEBLOS ORIGINARIOS\Consulta Indigena\Bonifacio\Fotos Taller Planificación Bonifacio\IMG-20151125-WA0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33056"/>
            <a:ext cx="3611893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8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302540116"/>
              </p:ext>
            </p:extLst>
          </p:nvPr>
        </p:nvGraphicFramePr>
        <p:xfrm>
          <a:off x="229482" y="1268760"/>
          <a:ext cx="8807014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Rectángulo"/>
          <p:cNvSpPr/>
          <p:nvPr/>
        </p:nvSpPr>
        <p:spPr>
          <a:xfrm>
            <a:off x="229482" y="272842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000" b="1" dirty="0" smtClean="0">
                <a:solidFill>
                  <a:srgbClr val="006CB7"/>
                </a:solidFill>
                <a:latin typeface="Verdana" pitchFamily="34" charset="0"/>
              </a:rPr>
              <a:t>PROCESO DE CONSULTA INDÍGENA</a:t>
            </a:r>
          </a:p>
          <a:p>
            <a:pPr algn="ctr"/>
            <a:endParaRPr lang="es-CL" sz="2000" dirty="0" smtClean="0"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51720" y="4413026"/>
            <a:ext cx="1824286" cy="182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563888" y="5157192"/>
            <a:ext cx="3639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solidFill>
                  <a:srgbClr val="006CB7"/>
                </a:solidFill>
                <a:latin typeface="+mn-lt"/>
              </a:rPr>
              <a:t>Nos encontramos aquí</a:t>
            </a:r>
            <a:endParaRPr lang="es-CL" sz="2800" b="1" dirty="0">
              <a:solidFill>
                <a:srgbClr val="006CB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065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29482" y="272842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000" b="1" dirty="0" smtClean="0">
                <a:solidFill>
                  <a:srgbClr val="006CB7"/>
                </a:solidFill>
                <a:latin typeface="Verdana" pitchFamily="34" charset="0"/>
              </a:rPr>
              <a:t>OBJETIVO DE LA ETAPA DE </a:t>
            </a:r>
            <a:r>
              <a:rPr lang="es-CL" sz="2000" b="1" dirty="0" smtClean="0">
                <a:solidFill>
                  <a:srgbClr val="006CB7"/>
                </a:solidFill>
                <a:latin typeface="Verdana" pitchFamily="34" charset="0"/>
              </a:rPr>
              <a:t>DIFUSIÓN</a:t>
            </a:r>
            <a:endParaRPr lang="es-CL" sz="2000" b="1" dirty="0" smtClean="0">
              <a:solidFill>
                <a:srgbClr val="006CB7"/>
              </a:solidFill>
              <a:latin typeface="Verdana" pitchFamily="34" charset="0"/>
            </a:endParaRPr>
          </a:p>
          <a:p>
            <a:pPr algn="ctr"/>
            <a:endParaRPr lang="es-CL" sz="2000" dirty="0" smtClean="0">
              <a:latin typeface="Verdana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80407" y="126876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etapa tiene por finalidad entregar todos los antecedentes de la medida a consultar a los pueblos indígenas</a:t>
            </a:r>
            <a:r>
              <a:rPr lang="es-CL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/>
            <a:endParaRPr lang="es-CL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L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Mejoramiento Caleta Pesquera Bonifacio, Comuna Valdivia.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CL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CL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Expropiación de terrenos indígenas para ejecutar la inversión publica.</a:t>
            </a:r>
            <a:endParaRPr lang="es-E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099562"/>
            <a:ext cx="3240360" cy="1939142"/>
          </a:xfrm>
          <a:prstGeom prst="rect">
            <a:avLst/>
          </a:prstGeom>
        </p:spPr>
      </p:pic>
      <p:pic>
        <p:nvPicPr>
          <p:cNvPr id="7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795" y="4120688"/>
            <a:ext cx="3459597" cy="191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5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79512" y="548680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b="1" dirty="0" smtClean="0">
                <a:solidFill>
                  <a:srgbClr val="006CB7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CALETA BONIFACIO </a:t>
            </a:r>
          </a:p>
          <a:p>
            <a:r>
              <a:rPr lang="es-CL" sz="2400" b="1" dirty="0" smtClean="0">
                <a:solidFill>
                  <a:srgbClr val="006CB7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 su proceso de expropiación</a:t>
            </a:r>
          </a:p>
          <a:p>
            <a:pPr algn="ctr"/>
            <a:endParaRPr lang="es-CL" sz="2400" b="1" dirty="0" smtClean="0">
              <a:solidFill>
                <a:srgbClr val="006CB7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s-CL" sz="2400" b="1" dirty="0">
              <a:solidFill>
                <a:srgbClr val="006CB7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s-CL" sz="2400" b="1" dirty="0" smtClean="0">
              <a:solidFill>
                <a:srgbClr val="006CB7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s-CL" sz="2400" b="1" dirty="0">
              <a:solidFill>
                <a:srgbClr val="006CB7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 descr="C:\Users\solange.bacigalupo.MOPTT\Documents\Terrenos\2013\Valdivia 21_26_07_13\Fotos\Bonifacio 25_07_13\DSC02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17713"/>
            <a:ext cx="8712968" cy="282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95536" y="544522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Contempla el Diseño del mejoramiento de la </a:t>
            </a:r>
            <a:r>
              <a:rPr lang="es-C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Caleta de Pescadores</a:t>
            </a:r>
            <a:endParaRPr lang="es-C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50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Theme">
  <a:themeElements>
    <a:clrScheme name="3_Office Theme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Calibri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3_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9_Office Theme">
  <a:themeElements>
    <a:clrScheme name="9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Theme">
      <a:majorFont>
        <a:latin typeface="Verdana"/>
        <a:ea typeface="ヒラギノ角ゴ Pro W3"/>
        <a:cs typeface="Verdana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9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8_Office Theme">
  <a:themeElements>
    <a:clrScheme name="1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8_Office Theme">
      <a:majorFont>
        <a:latin typeface="Verdana"/>
        <a:ea typeface="ヒラギノ角ゴ Pro W3"/>
        <a:cs typeface="Verdana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1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3_Office Theme 1">
    <a:dk1>
      <a:srgbClr val="1F497D"/>
    </a:dk1>
    <a:lt1>
      <a:srgbClr val="FFFFFF"/>
    </a:lt1>
    <a:dk2>
      <a:srgbClr val="000000"/>
    </a:dk2>
    <a:lt2>
      <a:srgbClr val="EEECE1"/>
    </a:lt2>
    <a:accent1>
      <a:srgbClr val="4F81BD"/>
    </a:accent1>
    <a:accent2>
      <a:srgbClr val="C0504D"/>
    </a:accent2>
    <a:accent3>
      <a:srgbClr val="AAAAAA"/>
    </a:accent3>
    <a:accent4>
      <a:srgbClr val="DADADA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18_Office Theme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9804</TotalTime>
  <Words>775</Words>
  <Application>Microsoft Office PowerPoint</Application>
  <PresentationFormat>Presentación en pantalla (4:3)</PresentationFormat>
  <Paragraphs>167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18</vt:i4>
      </vt:variant>
    </vt:vector>
  </HeadingPairs>
  <TitlesOfParts>
    <vt:vector size="21" baseType="lpstr">
      <vt:lpstr>3_Office Theme</vt:lpstr>
      <vt:lpstr>9_Office Theme</vt:lpstr>
      <vt:lpstr>18_Office Theme</vt:lpstr>
      <vt:lpstr>Consulta Indígena – Convenio 169 OIT  Mejoramiento Caleta Pesquera de Bonifacio Comuna de Valdivia  Taller de Difusión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</vt:lpstr>
    </vt:vector>
  </TitlesOfParts>
  <Company>GHD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Estudio de Ingeniería: “Construcción Puente Río Grande y sus Accesos, Ruta Y-85, Provincia de Tierra del Fuego, Región de Magallanes y Antártica Chilena</dc:title>
  <dc:creator>CAcuna</dc:creator>
  <cp:lastModifiedBy>Gianinna Panelli Martinez (DOP)</cp:lastModifiedBy>
  <cp:revision>578</cp:revision>
  <dcterms:created xsi:type="dcterms:W3CDTF">2011-05-31T14:40:08Z</dcterms:created>
  <dcterms:modified xsi:type="dcterms:W3CDTF">2015-12-19T05:41:00Z</dcterms:modified>
</cp:coreProperties>
</file>